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5" r:id="rId2"/>
  </p:sldMasterIdLst>
  <p:notesMasterIdLst>
    <p:notesMasterId r:id="rId32"/>
  </p:notesMasterIdLst>
  <p:handoutMasterIdLst>
    <p:handoutMasterId r:id="rId33"/>
  </p:handoutMasterIdLst>
  <p:sldIdLst>
    <p:sldId id="374" r:id="rId3"/>
    <p:sldId id="262" r:id="rId4"/>
    <p:sldId id="257" r:id="rId5"/>
    <p:sldId id="303" r:id="rId6"/>
    <p:sldId id="308" r:id="rId7"/>
    <p:sldId id="349" r:id="rId8"/>
    <p:sldId id="385" r:id="rId9"/>
    <p:sldId id="360" r:id="rId10"/>
    <p:sldId id="369" r:id="rId11"/>
    <p:sldId id="267" r:id="rId12"/>
    <p:sldId id="321" r:id="rId13"/>
    <p:sldId id="361" r:id="rId14"/>
    <p:sldId id="370" r:id="rId15"/>
    <p:sldId id="375" r:id="rId16"/>
    <p:sldId id="322" r:id="rId17"/>
    <p:sldId id="362" r:id="rId18"/>
    <p:sldId id="372" r:id="rId19"/>
    <p:sldId id="289" r:id="rId20"/>
    <p:sldId id="290" r:id="rId21"/>
    <p:sldId id="364" r:id="rId22"/>
    <p:sldId id="373" r:id="rId23"/>
    <p:sldId id="338" r:id="rId24"/>
    <p:sldId id="365" r:id="rId25"/>
    <p:sldId id="339" r:id="rId26"/>
    <p:sldId id="366" r:id="rId27"/>
    <p:sldId id="368" r:id="rId28"/>
    <p:sldId id="347" r:id="rId29"/>
    <p:sldId id="377" r:id="rId30"/>
    <p:sldId id="261" r:id="rId31"/>
  </p:sldIdLst>
  <p:sldSz cx="12190413" cy="6859588"/>
  <p:notesSz cx="6858000" cy="9926638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A61"/>
    <a:srgbClr val="0000CD"/>
    <a:srgbClr val="0000CC"/>
    <a:srgbClr val="FA7014"/>
    <a:srgbClr val="5252CC"/>
    <a:srgbClr val="F3F7FB"/>
    <a:srgbClr val="CCCCCC"/>
    <a:srgbClr val="8B8BFF"/>
    <a:srgbClr val="4747FF"/>
    <a:srgbClr val="EE6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56860" autoAdjust="0"/>
  </p:normalViewPr>
  <p:slideViewPr>
    <p:cSldViewPr>
      <p:cViewPr varScale="1">
        <p:scale>
          <a:sx n="62" d="100"/>
          <a:sy n="62" d="100"/>
        </p:scale>
        <p:origin x="2262" y="48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3978" y="-102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D9056-2229-48D7-B8BD-CBEAABAF301A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0FB90-1C0C-47A7-A147-42A33F6331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1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0DDFD-F58B-42B1-80C2-F76059DD7DB7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2238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093E5-2D39-415C-9AA7-F93624D678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6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2017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федеральном уровне роль Стратегии пространственного развития определена как фундамент для разработки и координации между собой других существующих стратегий, национальных проектов и государственных программ социально-экономического развития страны.</a:t>
            </a:r>
          </a:p>
          <a:p>
            <a:pPr algn="just"/>
            <a:endParaRPr lang="ru-RU" sz="14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Проектом Стратегии учтены</a:t>
            </a:r>
            <a:r>
              <a:rPr lang="ru-RU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пространственные факторы, демографические факторы, </a:t>
            </a: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потенциал и экономические специализации каждого региона. </a:t>
            </a:r>
          </a:p>
          <a:p>
            <a:pPr algn="just"/>
            <a:endParaRPr lang="ru-RU" sz="14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Такой учет, позволит эффективнее распределять меры государственной поддержки регионов, фокусируя их на перспективных и конкурентных отраслях, создании и обновлении инфраструктуры, а также решении социальных задач.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6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Ключевым сдерживающим фактором реализации комплексных проектов целевого сценария развития Челябинской агломерации является наличие ограничений транспортной обеспеченности. Это касается как агломерации в целом, так и отдельных территорий, где есть «узкие места».</a:t>
            </a:r>
          </a:p>
          <a:p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есть еще один очень важный проект, который я не имею права не упомянуть. Мы считаем абсолютно логичным и экономически обоснованным объединение Челябинской агломерации со Свердловской. Это создаст третью по размеру стране полицентрическую агломерацию. Это чрезвычайно важно для балансирования нашего пространственного развития. И у нас есть инфраструктурный проект, который сделает такую агломерацию возможной, обеспечив часовое время в пути между центрами городов. Это проект ВСМ «Челябинск - Екатеринбург». Частная концессионная инициатива по строительству данной дороги сейчас рассматривается в Правительстве России. Кроме того, дорога включена в проект плана магистральной инфраструктуры и, надеюсь, там останется.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12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09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Магнитогорская межрегиональная агломерация</a:t>
            </a:r>
            <a:r>
              <a:rPr lang="ru-RU" baseline="0" dirty="0" smtClean="0"/>
              <a:t> </a:t>
            </a:r>
            <a:r>
              <a:rPr lang="ru-RU" dirty="0" smtClean="0"/>
              <a:t>является</a:t>
            </a:r>
            <a:r>
              <a:rPr lang="ru-RU" baseline="0" dirty="0" smtClean="0"/>
              <a:t> наверное одним из немногих примеров, возможно единственным, объединения приграничных территорий Челябинской области и Республики Башкортостан в систему с интенсивными производственными, транспортными и культурными связями. </a:t>
            </a: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Чтобы определить границы территории влияния Магнитогорска, мы взяли двухчасовую транспортную доступность от его центра. В ней оказались, кроме Магнитогорского городского округа, </a:t>
            </a:r>
            <a:r>
              <a:rPr lang="ru-RU" baseline="0" dirty="0" err="1" smtClean="0"/>
              <a:t>Нагайбакский</a:t>
            </a:r>
            <a:r>
              <a:rPr lang="ru-RU" baseline="0" dirty="0" smtClean="0"/>
              <a:t>, Верхнеуральский и </a:t>
            </a:r>
            <a:r>
              <a:rPr lang="ru-RU" baseline="0" dirty="0" err="1" smtClean="0"/>
              <a:t>Кизильский</a:t>
            </a:r>
            <a:r>
              <a:rPr lang="ru-RU" baseline="0" dirty="0" smtClean="0"/>
              <a:t> районы и в небольшой части – </a:t>
            </a:r>
            <a:r>
              <a:rPr lang="ru-RU" baseline="0" dirty="0" err="1" smtClean="0"/>
              <a:t>Уйский</a:t>
            </a:r>
            <a:r>
              <a:rPr lang="ru-RU" baseline="0" dirty="0" smtClean="0"/>
              <a:t> район Челябинской области, а также Белорецкий, Учалинский, </a:t>
            </a:r>
            <a:r>
              <a:rPr lang="ru-RU" baseline="0" dirty="0" err="1" smtClean="0"/>
              <a:t>Абзелиловский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Баймакский</a:t>
            </a:r>
            <a:r>
              <a:rPr lang="ru-RU" baseline="0" dirty="0" smtClean="0"/>
              <a:t> районы Башкортостана, города Белорецк и Сибай.</a:t>
            </a: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Магнитогорский городской округ,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Агаповский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Верхнеуральский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Кизильский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Нагайбакский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муниципальные районы, вместе с тяготеющими территориями Башкортостана и Оренбургской области образуют Магнитогорскую межрегиональную агломерацию.</a:t>
            </a:r>
          </a:p>
          <a:p>
            <a:pPr algn="just"/>
            <a:endParaRPr lang="ru-RU" dirty="0" smtClean="0"/>
          </a:p>
          <a:p>
            <a:pPr marL="0" indent="0" algn="just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dirty="0" smtClean="0"/>
              <a:t>Работая</a:t>
            </a:r>
            <a:r>
              <a:rPr lang="ru-RU" baseline="0" dirty="0" smtClean="0"/>
              <a:t> над сценариями развития территории, мы мысленно стерли границы и взглянули на неё как единое экономическое, природное, социальное целое. Целое, развитие которого определяют шесть факторов, влияющих на любую территорию: </a:t>
            </a:r>
            <a:r>
              <a:rPr lang="ru-RU" sz="1400" dirty="0" smtClean="0">
                <a:solidFill>
                  <a:srgbClr val="292A61"/>
                </a:solidFill>
                <a:latin typeface="+mn-lt"/>
                <a:ea typeface="+mn-ea"/>
                <a:cs typeface="+mn-cs"/>
              </a:rPr>
              <a:t>плотность населения, система расселения, климат и природные ресурсы, геополитические факторы,</a:t>
            </a:r>
            <a:r>
              <a:rPr lang="ru-RU" sz="1400" baseline="0" dirty="0" smtClean="0">
                <a:solidFill>
                  <a:srgbClr val="292A61"/>
                </a:solidFill>
                <a:latin typeface="+mn-lt"/>
                <a:ea typeface="+mn-ea"/>
                <a:cs typeface="+mn-cs"/>
              </a:rPr>
              <a:t> т</a:t>
            </a:r>
            <a:r>
              <a:rPr lang="ru-RU" sz="1400" dirty="0" smtClean="0">
                <a:solidFill>
                  <a:srgbClr val="292A61"/>
                </a:solidFill>
                <a:latin typeface="+mn-lt"/>
                <a:ea typeface="+mn-ea"/>
                <a:cs typeface="+mn-cs"/>
              </a:rPr>
              <a:t>ранспортная доступность, сложившаяся экономическая специализация, привлекательность (конкурентоспособность) жилой среды.</a:t>
            </a:r>
          </a:p>
          <a:p>
            <a:pPr algn="just"/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670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стратегических приоритетов развития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Магнитогорской межрегиональной агломерации в рамках Стратегии выработано 7 направлений (перечислить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Остановлюсь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трех из них:</a:t>
            </a:r>
          </a:p>
          <a:p>
            <a:pPr marL="0" indent="-342900" algn="just" defTabSz="1088502" rtl="0" eaLnBrk="1" latinLnBrk="0" hangingPunct="1">
              <a:buAutoNum type="arabicPeriod"/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«Создание горно- металлургического кластера международного центра высокотехнологичной металлургии и новых материалов» позволит усилить позиции Магнитогорска как центра высокотехнологичной металлургии – для этого есть научная и производственная инфраструктура. Здесь видятся 4 перспективных направления:</a:t>
            </a:r>
          </a:p>
          <a:p>
            <a:pPr marL="0" algn="just" defTabSz="1088502" rtl="0" eaLnBrk="1" latinLnBrk="0" hangingPunct="1"/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-285750" algn="just" defTabSz="1088502" rtl="0" eaLnBrk="1" latinLnBrk="0" hangingPunct="1">
              <a:buFontTx/>
              <a:buChar char="-"/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Переработка бедных руд и отвалов – это касается, как раз ближайших к Магнитогорску территорий.</a:t>
            </a:r>
          </a:p>
          <a:p>
            <a:pPr marL="0" indent="-285750" algn="just" defTabSz="1088502" rtl="0" eaLnBrk="1" latinLnBrk="0" hangingPunct="1">
              <a:buFontTx/>
              <a:buChar char="-"/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Импортозамещающая продукция высоких переделов, новые материалы на металлической основе: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металлопластики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металлокерамики,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полиметалические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материалы. А также металлические порошки и аддитивные технологии изготовления металлических изделий. </a:t>
            </a:r>
            <a:b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ММК проговаривали создание фонда посевных инвестиций. Учитывая, что сейчас практически все крупнейшие компании России создают такие фонды, думаю, и ММК не отстанет. </a:t>
            </a:r>
          </a:p>
          <a:p>
            <a:pPr marL="0" indent="-285750" algn="just" defTabSz="1088502" rtl="0" eaLnBrk="1" latinLnBrk="0" hangingPunct="1">
              <a:buFontTx/>
              <a:buChar char="-"/>
            </a:pPr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just" defTabSz="1088502" rtl="0" eaLnBrk="1" latinLnBrk="0" hangingPunct="1"/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Межрегиональный 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агрокластер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Южного Урала – еще один стратегический приоритет, который мы предлагаем по итогу своей работы.</a:t>
            </a:r>
          </a:p>
          <a:p>
            <a:pPr marL="0" algn="just" defTabSz="1088502" rtl="0" eaLnBrk="1" latinLnBrk="0" hangingPunct="1"/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just" defTabSz="1088502" rtl="0" eaLnBrk="1" latinLnBrk="0" hangingPunct="1"/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 части Магнитогорского экономического района, и башкирская, и челябинская, выращивают зерновые культуры. А дальше есть специализация: в Башкортостане стоит сосредоточить масличные и их переработку, корма и добавки, а в Челябинской области – глубокую переработку зерновых в крахмалы и белки и биопластики. Такие предпринимательские инициативы на территории есть. Если их увязать их и поддержать – получится кластер из четырех перерабатывающих комплексов и поставщиков сырья. </a:t>
            </a:r>
          </a:p>
          <a:p>
            <a:pPr marL="0" algn="just" defTabSz="1088502" rtl="0" eaLnBrk="1" latinLnBrk="0" hangingPunct="1"/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just" defTabSz="1088502" rtl="0" eaLnBrk="1" latinLnBrk="0" hangingPunct="1"/>
            <a:endParaRPr lang="ru-RU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58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Третий приоритет</a:t>
            </a:r>
            <a:r>
              <a:rPr lang="ru-RU" baseline="0" dirty="0" smtClean="0"/>
              <a:t> – грузовая логистика, железные и автодороги.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Чтобы проект вошел в документы </a:t>
            </a:r>
            <a:r>
              <a:rPr lang="ru-RU" baseline="0" dirty="0" err="1" smtClean="0"/>
              <a:t>стратпланирования</a:t>
            </a:r>
            <a:r>
              <a:rPr lang="ru-RU" baseline="0" dirty="0" smtClean="0"/>
              <a:t> федерального уровня, нужно прорабатывать проект ж/д участка Миасс-Пирит, это 50 километров, Учалы – Абзаково, это еще сто, и участок из Сибая на юг, до Сары, Орска или Оренбурга. Этот коридор включит Магнитогорск и Миасс, а с ними и Учалы, Сибай, Белорецк, Карабаш в коридор от Карского моря в Персидский залив.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Реализация проекта снизит издержки и риски экспорта, часть из которых связано с замерзанием ближайшего на сегодняшний день к Магнитогорску астраханского порта. А срок доставки в Иран и порты Персидского залива – сократить до 3-5 суток. Оценочный объем инвестиций – 70 миллиардов рублей. А в выигрыше – экспорт </a:t>
            </a:r>
            <a:r>
              <a:rPr lang="ru-RU" baseline="0" dirty="0" err="1" smtClean="0"/>
              <a:t>агропродукции</a:t>
            </a:r>
            <a:r>
              <a:rPr lang="ru-RU" baseline="0" dirty="0" smtClean="0"/>
              <a:t>, и преимущества по экспорту металлургической продукции. Нужно хорошо обосновать этот проект, объединив усилия всех заинтересованных муниципалитетов и компаний.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Строительство автодороги </a:t>
            </a:r>
            <a:r>
              <a:rPr lang="ru-RU" baseline="0" dirty="0" err="1" smtClean="0"/>
              <a:t>Кага</a:t>
            </a:r>
            <a:r>
              <a:rPr lang="ru-RU" baseline="0" dirty="0" smtClean="0"/>
              <a:t>-Магнитогорск и реконструкция автодороги Учалы-Магнитогорск повысит привлекательность переработки леса и полезных ископаемых, а значит, создаст спрос и даст работу для сельских территорий.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73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Агломерация «Горный Урал» является 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третьим опорным экономическим центром Челябинской области,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примером полицентрической агломерации. </a:t>
            </a:r>
          </a:p>
          <a:p>
            <a:pPr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предпосылками для формирования агломерации являются: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Высокая степень индустриализации территории 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Сложившиеся производственные связи (3 промышленных кластера дают 13% от ВРП Челябинской области)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 реализуемые инвестиционные проекты 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Удаленность от мегаполисов (транспортная доступность 3,5 - 4 часа)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Высокая плотность городского населения 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Трудовая миграция в пределах 1,5 часов 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Общая система объектов инженерной инфраструктуры </a:t>
            </a:r>
          </a:p>
          <a:p>
            <a:pPr lvl="0"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Общие социальные, культурно-бытовые связи.</a:t>
            </a:r>
          </a:p>
          <a:p>
            <a:pPr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 с тем такие факторы как отток трудовых ресурсов и инфраструктурные ограничения для развития промышленности сдерживают процесс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агломерирования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just"/>
            <a:endParaRPr lang="ru-RU" sz="14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состав агломерации входят монопрофильные территории: г. Миасс, г. Златоуст, г. Трехгорный, г. Чебаркуль,  г. Карабаш, г. Усть-Катав, г. 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Сатка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г. Бакал, а также г. Куса с общей численностью населения свыше 532 тыс. человек. Ядром агломерации «Горный Урал» являются города Миасс и Златоуст, в которых проживает 372 тыс. человек. </a:t>
            </a:r>
          </a:p>
          <a:p>
            <a:pPr algn="just"/>
            <a:endParaRPr lang="ru-RU" sz="14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Участников агломерации связывает общий рынок труда с маятниковой миграцией, совместное использование объектов здравоохранения, образования, культуры и спорта, реализуемые совместные инвестиционные проекты. 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44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37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37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-342900" algn="just">
              <a:buNone/>
            </a:pPr>
            <a:r>
              <a:rPr lang="ru-RU" dirty="0" smtClean="0"/>
              <a:t>Рассмотрим</a:t>
            </a:r>
            <a:r>
              <a:rPr lang="ru-RU" baseline="0" dirty="0" smtClean="0"/>
              <a:t> предпосылки. </a:t>
            </a:r>
            <a:endParaRPr lang="ru-RU" dirty="0" smtClean="0"/>
          </a:p>
          <a:p>
            <a:pPr marL="0" indent="-342900" algn="just">
              <a:buNone/>
            </a:pPr>
            <a:r>
              <a:rPr lang="ru-RU" dirty="0" smtClean="0"/>
              <a:t>На </a:t>
            </a:r>
            <a:r>
              <a:rPr lang="ru-RU" dirty="0" smtClean="0"/>
              <a:t>протяжении столетий в пространственном развитии России доминировал </a:t>
            </a:r>
            <a:r>
              <a:rPr lang="ru-RU" dirty="0" smtClean="0"/>
              <a:t>горизонтальный </a:t>
            </a:r>
            <a:r>
              <a:rPr lang="ru-RU" dirty="0" smtClean="0"/>
              <a:t>вектор, то есть собственно пространственное расширение, распространение совокупных производственных сил страны по </a:t>
            </a:r>
            <a:r>
              <a:rPr lang="ru-RU" dirty="0" smtClean="0"/>
              <a:t>ее</a:t>
            </a:r>
          </a:p>
          <a:p>
            <a:pPr marL="0" indent="-342900" algn="just">
              <a:buNone/>
            </a:pPr>
            <a:r>
              <a:rPr lang="ru-RU" dirty="0" smtClean="0"/>
              <a:t>территории</a:t>
            </a:r>
            <a:r>
              <a:rPr lang="ru-RU" dirty="0" smtClean="0"/>
              <a:t>, что было не только объяснимо и </a:t>
            </a:r>
            <a:r>
              <a:rPr lang="ru-RU" dirty="0" smtClean="0"/>
              <a:t>оправдано, </a:t>
            </a:r>
            <a:r>
              <a:rPr lang="ru-RU" dirty="0" smtClean="0"/>
              <a:t>но и необходимо ввиду: </a:t>
            </a:r>
          </a:p>
          <a:p>
            <a:pPr marL="342900" indent="-342900" algn="just">
              <a:buNone/>
            </a:pPr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None/>
            </a:pP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– первых ,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колоссальных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масштабов российской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территории,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требовавших последовательное ее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заселения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и освоение, </a:t>
            </a:r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None/>
            </a:pPr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None/>
            </a:pP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–вторых, непрерывное возрастающей роли геополитического фактора, нацеливающего на обеспечение территориальной целостности государства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just">
              <a:buNone/>
            </a:pPr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None/>
            </a:pP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– третьих, преобладающего в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отечественной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экономике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природно-ресурсного 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характера развития производственных сил.</a:t>
            </a:r>
          </a:p>
          <a:p>
            <a:pPr marL="342900" indent="-342900" algn="just">
              <a:buNone/>
            </a:pPr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None/>
            </a:pP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В последние десятилетия указанный горизонтальный вектор приобрел новые, ранее не характерные для него негативные особенности: (на слайдах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algn="just">
              <a:buNone/>
            </a:pPr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None/>
            </a:pPr>
            <a:r>
              <a:rPr lang="ru-RU" b="1" baseline="0" dirty="0" smtClean="0">
                <a:latin typeface="Times New Roman" pitchFamily="18" charset="0"/>
                <a:cs typeface="Times New Roman" pitchFamily="18" charset="0"/>
              </a:rPr>
              <a:t>!!!На слайде отмечены основные тенденции пространственного развития Российской Федерации и Челябинской области, так для Челябинской области характерно: (Прочитать слайд)</a:t>
            </a:r>
            <a:endParaRPr lang="ru-RU" b="1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None/>
            </a:pPr>
            <a:endParaRPr lang="ru-RU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Очевидно,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что в совокупности негативные факторы представляют собой, по сути, движение в направлении территориального опустынивания и хозяйственной деградации значительной части территории, что выступает в кардинальное противоречие с геополитическими и долгосрочными социально- экономическими целями ее гармоничного развития и пространственного освоения.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204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29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81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74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75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323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Наряду с традиционными единицами административно-территориального деления – муниципальными районами – в Стратегии рассматриваются экономические зоны края (ЭЗ). Экономические зоны выделяются исходя из общности целей и задач развития, возможностей рациональной организации территории, базирующейся на экономической специализации и организующей инфраструктуре с учетом природных факторов и специфики землепользования. Краснодарский край условно разделен на семь экономических зон с выделением </a:t>
            </a:r>
            <a:r>
              <a:rPr lang="ru-RU" dirty="0" err="1" smtClean="0"/>
              <a:t>подзон</a:t>
            </a:r>
            <a:r>
              <a:rPr lang="ru-RU" dirty="0" smtClean="0"/>
              <a:t>. Границы экономических зон определяются по границам входящих в их состав муниципальных образований в рамках существующего административно-территориального деления.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начали разработку стратегии пространственного развития с 2016 года и представили методический подход Министерству экономического развития Российской Федерации и отрадно, что наши взгляды совпали.</a:t>
            </a:r>
          </a:p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ru-RU" sz="14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ru-RU" dirty="0" smtClean="0"/>
          </a:p>
          <a:p>
            <a:endParaRPr lang="ru-RU" dirty="0" smtClean="0"/>
          </a:p>
          <a:p>
            <a:endParaRPr lang="ru-RU" sz="14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выработки комплексных решений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проведен детальный анализ группы факторов, </a:t>
            </a:r>
            <a:r>
              <a:rPr lang="ru-RU" baseline="0" dirty="0" smtClean="0"/>
              <a:t>который свел воедино все ракурсы и показал, какие возможности для развития есть у муниципальных образований .  Что может дать толчок и какие решения обеспечат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диверсификацию производства, повышение инвестиционной привлекательности и конкурентоспособности муниципальных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образований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Челябинской области. </a:t>
            </a:r>
          </a:p>
          <a:p>
            <a:pPr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just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4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</a:t>
            </a:r>
            <a:r>
              <a:rPr lang="ru-RU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соблюдать регламент, я в своем докладе остановлюсь на основных моментах. Я опущу всю аналитическую часть и перейду к стратегическим альтернативам.</a:t>
            </a:r>
          </a:p>
          <a:p>
            <a:pPr algn="just"/>
            <a:endParaRPr lang="ru-RU" sz="14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 </a:t>
            </a:r>
            <a:r>
              <a:rPr lang="ru-RU" baseline="0" dirty="0" smtClean="0"/>
              <a:t>блоке пространственного развития стратегии Челябинской области рассматривались три сценария. </a:t>
            </a:r>
            <a:endParaRPr lang="ru-RU" baseline="0" dirty="0" smtClean="0"/>
          </a:p>
          <a:p>
            <a:pPr marL="0" marR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Инерционный</a:t>
            </a:r>
            <a:r>
              <a:rPr lang="ru-RU" baseline="0" dirty="0" smtClean="0"/>
              <a:t>, который никому не нравится и ведет к ухудшению всех показателей. </a:t>
            </a:r>
            <a:endParaRPr lang="ru-RU" baseline="0" dirty="0" smtClean="0"/>
          </a:p>
          <a:p>
            <a:pPr marL="0" marR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Второй </a:t>
            </a:r>
            <a:r>
              <a:rPr lang="ru-RU" baseline="0" dirty="0" smtClean="0"/>
              <a:t>сценарий – «регион двух городов» предполагает приоритет в развитии Челябинска и Магнитогорска как агломераций, он дает сохранение негативных тенденций на остальной территории области, но в целом лучшие интегральные показатели. </a:t>
            </a:r>
          </a:p>
          <a:p>
            <a:pPr marL="0" marR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Целевой третий сценарий, </a:t>
            </a:r>
            <a:r>
              <a:rPr lang="ru-RU" baseline="0" dirty="0" smtClean="0"/>
              <a:t>называется «Реструктуризация и концентрация». </a:t>
            </a:r>
            <a:r>
              <a:rPr lang="ru-RU" baseline="0" dirty="0" smtClean="0"/>
              <a:t>Он </a:t>
            </a:r>
            <a:r>
              <a:rPr lang="ru-RU" baseline="0" dirty="0" smtClean="0"/>
              <a:t>предполагает приоритетное развитие пяти экономических центров: Челябинск и Магнитогорск с прилегающими территориями, Горный Урал, Северные промышленные города, а также пара Троицк-Карталы.  Это единственный сценарий, при котором сохраняется </a:t>
            </a:r>
            <a:r>
              <a:rPr lang="ru-RU" baseline="0" dirty="0" err="1" smtClean="0"/>
              <a:t>расселенческий</a:t>
            </a:r>
            <a:r>
              <a:rPr lang="ru-RU" baseline="0" dirty="0" smtClean="0"/>
              <a:t> каркас территории. Если он будет нарушен, населённые пункты в районах низкой плотности «посыплются как домино», и в итоге это череда крушений докатится и до крупнейших региональных центров.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Результатом</a:t>
            </a:r>
            <a:r>
              <a:rPr lang="ru-RU" baseline="0" dirty="0" smtClean="0"/>
              <a:t> </a:t>
            </a:r>
            <a:r>
              <a:rPr lang="ru-RU" baseline="0" dirty="0" smtClean="0"/>
              <a:t>целевого сценария Стратегии пространственного развития Челябинской области станет </a:t>
            </a:r>
            <a:r>
              <a:rPr lang="ru-RU" baseline="0" dirty="0" smtClean="0"/>
              <a:t>предотвращение роста межрегионального социально-</a:t>
            </a:r>
            <a:r>
              <a:rPr lang="ru-RU" baseline="0" dirty="0" err="1" smtClean="0"/>
              <a:t>экономичсекого</a:t>
            </a:r>
            <a:r>
              <a:rPr lang="ru-RU" baseline="0" dirty="0" smtClean="0"/>
              <a:t> неравенства, формирование к 2025 году дополнительных ресурсов поддержки муниципальных образований за счет увеличения количества центров роста и их ускоренного развития.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Развитие</a:t>
            </a:r>
            <a:r>
              <a:rPr lang="ru-RU" baseline="0" dirty="0" smtClean="0"/>
              <a:t> основных инфраструктурных пространственных систем, посредствам повышения пропускной способности на транспортных магистралях, роста скорости транспортировки грузов, увеличения эффективности логистики, а также развития рынков контейнерных перевозок, позволит сформировать условия для опережающего роста экспорта и реализации транзитного потенциала региона, повысить мобильность населения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Совершенствование системы</a:t>
            </a:r>
            <a:r>
              <a:rPr lang="ru-RU" baseline="0" dirty="0" smtClean="0"/>
              <a:t> расселения будет способствовать сохранению и развитию </a:t>
            </a:r>
            <a:r>
              <a:rPr lang="ru-RU" baseline="0" dirty="0" smtClean="0"/>
              <a:t>человеческого </a:t>
            </a:r>
            <a:r>
              <a:rPr lang="ru-RU" baseline="0" dirty="0" smtClean="0"/>
              <a:t>капитала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2238" y="744538"/>
            <a:ext cx="6613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Стратегией пространственного развития определён перечень инструментов, необходимых для создания условий опережающего развития территорий.</a:t>
            </a:r>
            <a:r>
              <a:rPr lang="ru-RU" baseline="0" dirty="0" smtClean="0"/>
              <a:t> </a:t>
            </a:r>
            <a:r>
              <a:rPr lang="ru-RU" dirty="0" smtClean="0"/>
              <a:t>Остановлюсь</a:t>
            </a:r>
            <a:r>
              <a:rPr lang="ru-RU" baseline="0" dirty="0" smtClean="0"/>
              <a:t> подробнее на наиболее эффективном инструменте, а именно  делении на экономические зоны.</a:t>
            </a:r>
            <a:endParaRPr lang="ru-RU" dirty="0" smtClean="0"/>
          </a:p>
          <a:p>
            <a:pPr algn="just"/>
            <a:r>
              <a:rPr lang="ru-RU" dirty="0" smtClean="0"/>
              <a:t>Наряду </a:t>
            </a:r>
            <a:r>
              <a:rPr lang="ru-RU" dirty="0" smtClean="0"/>
              <a:t>с традиционными единицами административно-территориального деления – муниципальными образованиями </a:t>
            </a:r>
            <a:r>
              <a:rPr lang="ru-RU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Стратегией пространственного развития Челябинской области определены пять центров экономического роста. </a:t>
            </a:r>
          </a:p>
          <a:p>
            <a:pPr algn="just"/>
            <a:endParaRPr lang="ru-RU" sz="14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ru-RU" dirty="0" smtClean="0"/>
              <a:t>Экономические зоны выделены исходя из общности целей и задач развития, возможностей рациональной организации территории, базирующейся на экономической специализации и организующей инфраструктуре с учетом природных факторов и специфики землепользования.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Границы экономических зон определяются по границам входящих в их состав муниципальных образований в рамках существующего административно-территориального деления.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Экономические </a:t>
            </a:r>
            <a:r>
              <a:rPr lang="ru-RU" dirty="0" smtClean="0"/>
              <a:t>зоны: </a:t>
            </a:r>
            <a:r>
              <a:rPr lang="ru-RU" dirty="0" smtClean="0"/>
              <a:t>Челябинская агломерация, Магнитогорская межрегиональная</a:t>
            </a:r>
            <a:r>
              <a:rPr lang="ru-RU" baseline="0" dirty="0" smtClean="0"/>
              <a:t> агломерация, Агломерация «Горный Урал», Северная конурбация, транспортно-логистическая конурбация.</a:t>
            </a:r>
          </a:p>
          <a:p>
            <a:endParaRPr lang="ru-RU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algn="just" defTabSz="1088502" rtl="0" eaLnBrk="1" latinLnBrk="0" hangingPunct="1"/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2014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года проект Челябинской агломерации вошёл в число пилотных проектов Министерства регионального развития РФ. В общей сложности территория агломерации включает в себя два городских округа и пять муниципальных районов, ядром агломерации является город Челябинск. </a:t>
            </a:r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just" defTabSz="1088502" rtl="0" eaLnBrk="1" latinLnBrk="0" hangingPunct="1"/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just" defTabSz="1088502" rtl="0" eaLnBrk="1" latinLnBrk="0" hangingPunct="1"/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сентября 2014 года был подписан учредительный договор ассоциации Координационного совета муниципальных образований Челябинской агломерации, который положил начало созданию органов управления агломерации с организационно-правовой формой Ассоциации муниципальных образований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Численность населения Челябинской агломерации составляет свыше 1,71 млн. человек по состоянию на 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2017"/>
              </a:rPr>
              <a:t>2017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(8-е место в России). </a:t>
            </a: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Отмечу, что Челябинская агломерация признана на федеральном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уровне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вошла в Перечень центров экономического роста Российской Федерации Стратегии пространственного развития РФ до 2025 года.</a:t>
            </a:r>
          </a:p>
          <a:p>
            <a:pPr marL="0" lvl="0" algn="just" defTabSz="1088502" rtl="0" eaLnBrk="1" latinLnBrk="0" hangingPunct="1"/>
            <a:endParaRPr lang="ru-RU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0" algn="just" defTabSz="1088502" rtl="0" eaLnBrk="1" latinLnBrk="0" hangingPunct="1"/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Целевым сценарием Челябинской агломерации выбрана стратегия «</a:t>
            </a:r>
            <a:r>
              <a:rPr lang="ru-RU" sz="14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Технополис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ориентированная на высокое качество социальных услуг, модернизацию промышленного комплекса, формирование и развитие научно-производственного потенциала, с учетом перспективных специализаций агломерации, модернизацию городской среды, включая формирование экологического каркаса. Экономические специализации Челябинской агломерации:  новые высокотехнологичные материалы и изделия из них (композиты), транспортное машиностроение, приборостроение, инновационное оборудование для агропромышленного комплекса.</a:t>
            </a:r>
          </a:p>
          <a:p>
            <a:pPr marL="0" algn="just" defTabSz="1088502" rtl="0" eaLnBrk="1" latinLnBrk="0" hangingPunct="1"/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224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в Челябинской агломерации реализуются комплексные проекты межмуниципального и межрегионального значения, ключевые из них:</a:t>
            </a:r>
          </a:p>
          <a:p>
            <a:r>
              <a:rPr lang="ru-RU" sz="14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Индустриальные:</a:t>
            </a: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промышленного кластера по производству трубопроводной арматуры;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промышленного кластера транспортного машиностроения и приводной техники;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формирование научно-производственного комплекса утилизации отходов промышленного производства;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строительство горно-обогатительного комбината на месторождении «</a:t>
            </a:r>
            <a:r>
              <a:rPr lang="ru-RU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Томинское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»;</a:t>
            </a:r>
          </a:p>
          <a:p>
            <a:r>
              <a:rPr lang="ru-RU" sz="14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Социальные:</a:t>
            </a:r>
            <a:endParaRPr lang="ru-RU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разработка Единой схемы маршрутной сети на территории Челябинской агломерации;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многопрофильного медицинского центра;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создание образовательного кампуса с инфраструктурой комфортной для студентов: для учебы и отдыха (библиотека, спортивные площадки, торговые точки, пространства для отдыха, общежитие).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093E5-2D39-415C-9AA7-F93624D678F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61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921"/>
            <a:ext cx="10361851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38BF-6A26-43D9-A60A-CC1F7A6235C3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117E0-8662-4FBA-BFC3-EB46FF268B11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8" y="274703"/>
            <a:ext cx="365500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703"/>
            <a:ext cx="10768198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8A05-5E93-4249-A532-E5A737593B97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91875-7BFC-4B3A-B2B6-D602327113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09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3958829" y="1825950"/>
            <a:ext cx="4271697" cy="3681485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円弧 51"/>
          <p:cNvSpPr/>
          <p:nvPr userDrawn="1"/>
        </p:nvSpPr>
        <p:spPr>
          <a:xfrm rot="2700000">
            <a:off x="5316892" y="833564"/>
            <a:ext cx="1547417" cy="1546992"/>
          </a:xfrm>
          <a:prstGeom prst="arc">
            <a:avLst>
              <a:gd name="adj1" fmla="val 16200000"/>
              <a:gd name="adj2" fmla="val 20055362"/>
            </a:avLst>
          </a:prstGeom>
          <a:ln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コネクタ 53"/>
          <p:cNvCxnSpPr>
            <a:stCxn id="52" idx="0"/>
          </p:cNvCxnSpPr>
          <p:nvPr userDrawn="1"/>
        </p:nvCxnSpPr>
        <p:spPr>
          <a:xfrm>
            <a:off x="6637544" y="1059964"/>
            <a:ext cx="3767538" cy="0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弧 59"/>
          <p:cNvSpPr/>
          <p:nvPr userDrawn="1"/>
        </p:nvSpPr>
        <p:spPr>
          <a:xfrm rot="2700000">
            <a:off x="7137145" y="1808685"/>
            <a:ext cx="1547417" cy="1546992"/>
          </a:xfrm>
          <a:prstGeom prst="arc">
            <a:avLst>
              <a:gd name="adj1" fmla="val 16200000"/>
              <a:gd name="adj2" fmla="val 20055362"/>
            </a:avLst>
          </a:prstGeom>
          <a:ln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8457798" y="2035086"/>
            <a:ext cx="3335758" cy="0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7137145" y="3914961"/>
            <a:ext cx="1547417" cy="1546992"/>
          </a:xfrm>
          <a:prstGeom prst="arc">
            <a:avLst>
              <a:gd name="adj1" fmla="val 16200000"/>
              <a:gd name="adj2" fmla="val 20055362"/>
            </a:avLst>
          </a:prstGeom>
          <a:ln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8457798" y="4141362"/>
            <a:ext cx="3335758" cy="0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円弧 69"/>
          <p:cNvSpPr/>
          <p:nvPr userDrawn="1"/>
        </p:nvSpPr>
        <p:spPr>
          <a:xfrm rot="18900000" flipH="1">
            <a:off x="3475118" y="1808474"/>
            <a:ext cx="1546992" cy="1547417"/>
          </a:xfrm>
          <a:prstGeom prst="arc">
            <a:avLst>
              <a:gd name="adj1" fmla="val 16200000"/>
              <a:gd name="adj2" fmla="val 20055362"/>
            </a:avLst>
          </a:prstGeom>
          <a:ln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/>
          <p:cNvCxnSpPr>
            <a:stCxn id="70" idx="0"/>
          </p:cNvCxnSpPr>
          <p:nvPr userDrawn="1"/>
        </p:nvCxnSpPr>
        <p:spPr>
          <a:xfrm flipH="1">
            <a:off x="347118" y="2035086"/>
            <a:ext cx="3354550" cy="0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弧 76"/>
          <p:cNvSpPr/>
          <p:nvPr userDrawn="1"/>
        </p:nvSpPr>
        <p:spPr>
          <a:xfrm rot="18900000" flipH="1">
            <a:off x="3475118" y="3914749"/>
            <a:ext cx="1546992" cy="1547417"/>
          </a:xfrm>
          <a:prstGeom prst="arc">
            <a:avLst>
              <a:gd name="adj1" fmla="val 16200000"/>
              <a:gd name="adj2" fmla="val 20055362"/>
            </a:avLst>
          </a:prstGeom>
          <a:ln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コネクタ 77"/>
          <p:cNvCxnSpPr>
            <a:stCxn id="77" idx="0"/>
          </p:cNvCxnSpPr>
          <p:nvPr userDrawn="1"/>
        </p:nvCxnSpPr>
        <p:spPr>
          <a:xfrm flipH="1">
            <a:off x="347118" y="4141362"/>
            <a:ext cx="3354550" cy="0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弧 79"/>
          <p:cNvSpPr/>
          <p:nvPr userDrawn="1"/>
        </p:nvSpPr>
        <p:spPr>
          <a:xfrm rot="2700000" flipH="1" flipV="1">
            <a:off x="5295161" y="4952249"/>
            <a:ext cx="1547417" cy="1546992"/>
          </a:xfrm>
          <a:prstGeom prst="arc">
            <a:avLst>
              <a:gd name="adj1" fmla="val 16200000"/>
              <a:gd name="adj2" fmla="val 20055362"/>
            </a:avLst>
          </a:prstGeom>
          <a:ln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コネクタ 80"/>
          <p:cNvCxnSpPr>
            <a:stCxn id="80" idx="0"/>
          </p:cNvCxnSpPr>
          <p:nvPr userDrawn="1"/>
        </p:nvCxnSpPr>
        <p:spPr>
          <a:xfrm flipH="1">
            <a:off x="1650929" y="6272838"/>
            <a:ext cx="3870995" cy="0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36415" y="1135193"/>
            <a:ext cx="3468669" cy="56502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730211" y="2136227"/>
            <a:ext cx="3063345" cy="920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8738677" y="4227984"/>
            <a:ext cx="3063345" cy="920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330914" y="2135733"/>
            <a:ext cx="3063345" cy="920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347120" y="4236453"/>
            <a:ext cx="3063345" cy="92094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746573" y="5623566"/>
            <a:ext cx="3468669" cy="56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4788" y="235833"/>
            <a:ext cx="4512538" cy="132239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528" y="1286654"/>
            <a:ext cx="4975507" cy="0"/>
          </a:xfrm>
          <a:prstGeom prst="line">
            <a:avLst/>
          </a:prstGeom>
          <a:ln w="12700">
            <a:solidFill>
              <a:srgbClr val="000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六角形 31"/>
          <p:cNvSpPr/>
          <p:nvPr userDrawn="1"/>
        </p:nvSpPr>
        <p:spPr>
          <a:xfrm rot="5400000">
            <a:off x="4595008" y="2358224"/>
            <a:ext cx="2928958" cy="2643206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tx2">
              <a:lumMod val="40000"/>
              <a:lumOff val="60000"/>
            </a:schemeClr>
          </a:solidFill>
          <a:ln w="9525"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3" name="六角形 31"/>
          <p:cNvSpPr/>
          <p:nvPr userDrawn="1"/>
        </p:nvSpPr>
        <p:spPr>
          <a:xfrm rot="5400000">
            <a:off x="4952198" y="2715414"/>
            <a:ext cx="2214578" cy="1928826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5413573" y="930638"/>
            <a:ext cx="1350091" cy="1350463"/>
          </a:xfrm>
          <a:prstGeom prst="ellipse">
            <a:avLst/>
          </a:prstGeom>
          <a:solidFill>
            <a:srgbClr val="0000CD">
              <a:alpha val="83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>
            <a:off x="7235284" y="1920977"/>
            <a:ext cx="1350091" cy="1350463"/>
          </a:xfrm>
          <a:prstGeom prst="ellipse">
            <a:avLst/>
          </a:prstGeom>
          <a:solidFill>
            <a:srgbClr val="0000CD">
              <a:alpha val="83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7235284" y="4021697"/>
            <a:ext cx="1350091" cy="1350463"/>
          </a:xfrm>
          <a:prstGeom prst="ellipse">
            <a:avLst/>
          </a:prstGeom>
          <a:solidFill>
            <a:srgbClr val="0000CD">
              <a:alpha val="83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5413573" y="5042046"/>
            <a:ext cx="1350091" cy="1350463"/>
          </a:xfrm>
          <a:prstGeom prst="ellipse">
            <a:avLst/>
          </a:prstGeom>
          <a:solidFill>
            <a:srgbClr val="0000CD">
              <a:alpha val="83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3578889" y="4021697"/>
            <a:ext cx="1350091" cy="1350463"/>
          </a:xfrm>
          <a:prstGeom prst="ellipse">
            <a:avLst/>
          </a:prstGeom>
          <a:solidFill>
            <a:srgbClr val="0000CD">
              <a:alpha val="83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3578889" y="1915420"/>
            <a:ext cx="1350091" cy="1350463"/>
          </a:xfrm>
          <a:prstGeom prst="ellipse">
            <a:avLst/>
          </a:prstGeom>
          <a:solidFill>
            <a:srgbClr val="0000CD">
              <a:alpha val="83000"/>
            </a:srgb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656575" y="2270819"/>
            <a:ext cx="1200082" cy="66022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77705" y="1255193"/>
            <a:ext cx="1200082" cy="66022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301821" y="2270819"/>
            <a:ext cx="1200082" cy="66022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645428" y="4366814"/>
            <a:ext cx="1200082" cy="66022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290674" y="4366814"/>
            <a:ext cx="1200082" cy="66022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477705" y="5387163"/>
            <a:ext cx="1200082" cy="66022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655110" y="3301097"/>
            <a:ext cx="2850193" cy="660227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58" name="直線コネクタ 77"/>
          <p:cNvCxnSpPr/>
          <p:nvPr userDrawn="1"/>
        </p:nvCxnSpPr>
        <p:spPr>
          <a:xfrm>
            <a:off x="7452528" y="5928536"/>
            <a:ext cx="1714512" cy="1588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77"/>
          <p:cNvCxnSpPr/>
          <p:nvPr userDrawn="1"/>
        </p:nvCxnSpPr>
        <p:spPr>
          <a:xfrm>
            <a:off x="7381089" y="6214288"/>
            <a:ext cx="1928826" cy="1588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77"/>
          <p:cNvCxnSpPr/>
          <p:nvPr userDrawn="1"/>
        </p:nvCxnSpPr>
        <p:spPr>
          <a:xfrm>
            <a:off x="7309653" y="6500040"/>
            <a:ext cx="2214579" cy="1588"/>
          </a:xfrm>
          <a:prstGeom prst="line">
            <a:avLst/>
          </a:prstGeom>
          <a:ln w="12700">
            <a:solidFill>
              <a:srgbClr val="0000CD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 userDrawn="1"/>
        </p:nvCxnSpPr>
        <p:spPr>
          <a:xfrm rot="16200000" flipV="1">
            <a:off x="6202363" y="4679960"/>
            <a:ext cx="1643074" cy="857257"/>
          </a:xfrm>
          <a:prstGeom prst="line">
            <a:avLst/>
          </a:prstGeom>
          <a:ln w="12700"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 userDrawn="1"/>
        </p:nvCxnSpPr>
        <p:spPr>
          <a:xfrm rot="16200000" flipV="1">
            <a:off x="6238081" y="5072868"/>
            <a:ext cx="1500198" cy="785818"/>
          </a:xfrm>
          <a:prstGeom prst="line">
            <a:avLst/>
          </a:prstGeom>
          <a:ln w="12700"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 userDrawn="1"/>
        </p:nvCxnSpPr>
        <p:spPr>
          <a:xfrm rot="16200000" flipV="1">
            <a:off x="6163669" y="5355645"/>
            <a:ext cx="1506153" cy="785819"/>
          </a:xfrm>
          <a:prstGeom prst="line">
            <a:avLst/>
          </a:prstGeom>
          <a:ln w="12700">
            <a:solidFill>
              <a:srgbClr val="0000C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309915" y="5509243"/>
            <a:ext cx="2714644" cy="2780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altLang="ja-JP" dirty="0" smtClean="0"/>
              <a:t>1</a:t>
            </a:r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0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452793" y="5866433"/>
            <a:ext cx="2500330" cy="2780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altLang="ja-JP" dirty="0" smtClean="0"/>
              <a:t>1</a:t>
            </a:r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0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95669" y="6223623"/>
            <a:ext cx="2428891" cy="2780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altLang="ja-JP" dirty="0" smtClean="0"/>
              <a:t>1</a:t>
            </a:r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5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5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5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05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55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 animBg="1"/>
      <p:bldP spid="60" grpId="0" animBg="1"/>
      <p:bldP spid="63" grpId="0" animBg="1"/>
      <p:bldP spid="70" grpId="0" animBg="1"/>
      <p:bldP spid="77" grpId="0" animBg="1"/>
      <p:bldP spid="80" grpId="0" animBg="1"/>
      <p:bldP spid="8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5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21" y="128663"/>
            <a:ext cx="11160756" cy="750257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 dirty="0" smtClean="0"/>
              <a:t>SLIDE TITLE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0786" y="6395725"/>
            <a:ext cx="604834" cy="365210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5523702" y="1475578"/>
            <a:ext cx="319783" cy="239704"/>
          </a:xfrm>
          <a:prstGeom prst="homePlate">
            <a:avLst/>
          </a:prstGeom>
          <a:solidFill>
            <a:srgbClr val="0000CD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5194" y="1958782"/>
            <a:ext cx="5880398" cy="6902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915194" y="1572406"/>
            <a:ext cx="5880398" cy="5155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4" name="ホームベース 13"/>
          <p:cNvSpPr/>
          <p:nvPr userDrawn="1"/>
        </p:nvSpPr>
        <p:spPr>
          <a:xfrm>
            <a:off x="5523702" y="3429794"/>
            <a:ext cx="319783" cy="239704"/>
          </a:xfrm>
          <a:prstGeom prst="homePlate">
            <a:avLst/>
          </a:prstGeom>
          <a:solidFill>
            <a:srgbClr val="0000CD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5194" y="4596946"/>
            <a:ext cx="5880398" cy="6902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5194" y="4210570"/>
            <a:ext cx="5880398" cy="5155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0" name="ホームベース 13"/>
          <p:cNvSpPr/>
          <p:nvPr userDrawn="1"/>
        </p:nvSpPr>
        <p:spPr>
          <a:xfrm>
            <a:off x="5523702" y="5572934"/>
            <a:ext cx="319783" cy="239704"/>
          </a:xfrm>
          <a:prstGeom prst="homePlate">
            <a:avLst/>
          </a:prstGeom>
          <a:solidFill>
            <a:srgbClr val="0000CD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95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グループ化 39"/>
          <p:cNvGrpSpPr/>
          <p:nvPr userDrawn="1"/>
        </p:nvGrpSpPr>
        <p:grpSpPr>
          <a:xfrm>
            <a:off x="4380694" y="1565318"/>
            <a:ext cx="3500462" cy="3748407"/>
            <a:chOff x="1582365" y="2308464"/>
            <a:chExt cx="4545506" cy="5621309"/>
          </a:xfrm>
        </p:grpSpPr>
        <p:sp>
          <p:nvSpPr>
            <p:cNvPr id="58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09521" y="624802"/>
            <a:ext cx="10971372" cy="1143265"/>
          </a:xfrm>
        </p:spPr>
        <p:txBody>
          <a:bodyPr/>
          <a:lstStyle/>
          <a:p>
            <a:r>
              <a:rPr lang="en-US" altLang="ja-JP" dirty="0" smtClean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4165059" y="6707922"/>
            <a:ext cx="3860297" cy="3652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736463" y="6707922"/>
            <a:ext cx="2844430" cy="365210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グループ化 12"/>
          <p:cNvGrpSpPr/>
          <p:nvPr userDrawn="1"/>
        </p:nvGrpSpPr>
        <p:grpSpPr>
          <a:xfrm>
            <a:off x="737356" y="1567906"/>
            <a:ext cx="3500462" cy="3748407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54865" y="1562304"/>
            <a:ext cx="3030205" cy="51558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9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54864" y="4956189"/>
            <a:ext cx="3030205" cy="36012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54865" y="2077893"/>
            <a:ext cx="3030205" cy="96032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204876" y="3203278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444892" y="3128254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199198" y="3666360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39216" y="3591336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204876" y="4117013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44892" y="4041988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204876" y="4568746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44892" y="4493721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79575" y="1564996"/>
            <a:ext cx="3030205" cy="51558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9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579574" y="4958881"/>
            <a:ext cx="3030205" cy="36012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579577" y="2080586"/>
            <a:ext cx="3254391" cy="96032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4729586" y="3205970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69604" y="3130946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4723909" y="3669052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63926" y="3594027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4729586" y="4119705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69604" y="4044681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4729586" y="4571438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69604" y="4496413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grpSp>
        <p:nvGrpSpPr>
          <p:cNvPr id="10" name="グループ化 39"/>
          <p:cNvGrpSpPr/>
          <p:nvPr userDrawn="1"/>
        </p:nvGrpSpPr>
        <p:grpSpPr>
          <a:xfrm>
            <a:off x="8024032" y="1558503"/>
            <a:ext cx="3500462" cy="3748407"/>
            <a:chOff x="1582365" y="2308464"/>
            <a:chExt cx="4545506" cy="5621309"/>
          </a:xfrm>
        </p:grpSpPr>
        <p:sp>
          <p:nvSpPr>
            <p:cNvPr id="41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8105344" y="1552901"/>
            <a:ext cx="3030205" cy="51558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9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105344" y="4946786"/>
            <a:ext cx="3030205" cy="36012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105344" y="2068491"/>
            <a:ext cx="3030205" cy="96032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WORD</a:t>
            </a:r>
            <a:endParaRPr lang="en-US" dirty="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8255355" y="3193875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495371" y="3118851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49" name="ホームベース 48"/>
          <p:cNvSpPr/>
          <p:nvPr userDrawn="1"/>
        </p:nvSpPr>
        <p:spPr>
          <a:xfrm>
            <a:off x="8249676" y="3656957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489693" y="3581931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1" name="ホームベース 50"/>
          <p:cNvSpPr/>
          <p:nvPr userDrawn="1"/>
        </p:nvSpPr>
        <p:spPr>
          <a:xfrm>
            <a:off x="8255355" y="4107610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495371" y="4032586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3" name="ホームベース 52"/>
          <p:cNvSpPr/>
          <p:nvPr userDrawn="1"/>
        </p:nvSpPr>
        <p:spPr>
          <a:xfrm>
            <a:off x="8255355" y="4559343"/>
            <a:ext cx="270018" cy="210072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495371" y="4484319"/>
            <a:ext cx="2520170" cy="3601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2221876" y="5520492"/>
            <a:ext cx="7746663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110" y="5668392"/>
            <a:ext cx="9401210" cy="10263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634838" y="1560960"/>
            <a:ext cx="5174617" cy="375544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21" y="128663"/>
            <a:ext cx="11160756" cy="750257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 dirty="0" smtClean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5220" y="6205355"/>
            <a:ext cx="5184351" cy="3652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0786" y="6205355"/>
            <a:ext cx="604834" cy="365210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318792" y="1560960"/>
            <a:ext cx="600041" cy="375544"/>
          </a:xfrm>
          <a:prstGeom prst="homePlate">
            <a:avLst/>
          </a:prstGeom>
          <a:solidFill>
            <a:srgbClr val="0000CC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8729" y="1986546"/>
            <a:ext cx="5170413" cy="111000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8832" y="1500969"/>
            <a:ext cx="4559207" cy="5155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8797" y="1500968"/>
            <a:ext cx="420027" cy="5046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634838" y="3911506"/>
            <a:ext cx="5174617" cy="375544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318792" y="3902891"/>
            <a:ext cx="600041" cy="375544"/>
          </a:xfrm>
          <a:prstGeom prst="homePlate">
            <a:avLst/>
          </a:prstGeom>
          <a:solidFill>
            <a:srgbClr val="0000CC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08729" y="4201124"/>
            <a:ext cx="5170413" cy="111000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8832" y="3842900"/>
            <a:ext cx="4559207" cy="5155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8797" y="3842902"/>
            <a:ext cx="420027" cy="5046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6" name="正方形/長方形 45"/>
          <p:cNvSpPr/>
          <p:nvPr userDrawn="1"/>
        </p:nvSpPr>
        <p:spPr>
          <a:xfrm>
            <a:off x="6309520" y="1560960"/>
            <a:ext cx="5475024" cy="375544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6309521" y="1560960"/>
            <a:ext cx="600041" cy="375544"/>
          </a:xfrm>
          <a:prstGeom prst="homePlate">
            <a:avLst/>
          </a:prstGeom>
          <a:solidFill>
            <a:srgbClr val="0000CC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25160" y="1986546"/>
            <a:ext cx="5170413" cy="111000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09562" y="1500969"/>
            <a:ext cx="4559207" cy="5155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69525" y="1500968"/>
            <a:ext cx="420027" cy="5046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6309520" y="3911506"/>
            <a:ext cx="5475024" cy="375544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ホームベース 51"/>
          <p:cNvSpPr/>
          <p:nvPr userDrawn="1"/>
        </p:nvSpPr>
        <p:spPr>
          <a:xfrm>
            <a:off x="6309521" y="3902891"/>
            <a:ext cx="600041" cy="375544"/>
          </a:xfrm>
          <a:prstGeom prst="homePlate">
            <a:avLst/>
          </a:prstGeom>
          <a:solidFill>
            <a:srgbClr val="0000CC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3" tIns="30482" rIns="60963" bIns="30482"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25160" y="4201124"/>
            <a:ext cx="5170413" cy="111000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909562" y="3842900"/>
            <a:ext cx="4559207" cy="51558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69525" y="3842902"/>
            <a:ext cx="420027" cy="5046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9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60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rot="10800000">
            <a:off x="6309520" y="2143910"/>
            <a:ext cx="5072098" cy="1588"/>
          </a:xfrm>
          <a:prstGeom prst="line">
            <a:avLst/>
          </a:prstGeom>
          <a:ln w="12700">
            <a:solidFill>
              <a:srgbClr val="0000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6457" y="283275"/>
            <a:ext cx="5599142" cy="186063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86458" y="3270765"/>
            <a:ext cx="5599141" cy="234978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 smtClean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2975" y="0"/>
            <a:ext cx="5820394" cy="6859588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 smtClean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607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1613" cy="14716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7788"/>
            <a:ext cx="853281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4CBE-3F88-44C0-B40A-AD34949A29D2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387F-553A-4299-B4F5-58AC041DE629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63CE3-8B5C-4322-B65B-4B651D9C0330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292A61"/>
                </a:solidFill>
              </a:defRPr>
            </a:lvl1pPr>
          </a:lstStyle>
          <a:p>
            <a:fld id="{3BC50061-C56E-4907-A314-627CC153ABD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4" y="4408490"/>
            <a:ext cx="103616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4" y="2906715"/>
            <a:ext cx="10361612" cy="15017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7D9A-6EA7-46BD-88B2-A7A5B5D5DDD5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1" y="1600200"/>
            <a:ext cx="5408613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0615" y="1600200"/>
            <a:ext cx="5410199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A9E8-D69D-4A07-B9F4-F974805BA23A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388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838" y="2174877"/>
            <a:ext cx="5387975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E997-BBBE-4C2F-9915-02F8FC0FF192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F0E31-AA65-479C-85EC-693FEA2BDA3B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12BE-2773-4070-82AE-697B301D9BF3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002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5676" y="273050"/>
            <a:ext cx="6815138" cy="5854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0"/>
            <a:ext cx="4010024" cy="4692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6CD2B-C57C-45C7-A604-B31A6F9C708E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9" y="4802190"/>
            <a:ext cx="7315199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9" y="612775"/>
            <a:ext cx="7315199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9" y="5368927"/>
            <a:ext cx="7315199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FBF64-AF67-45A6-8D8F-85B84E3AA53D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5414-B5C2-42EE-945A-0DC655EFD5DD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C9A-3D50-4298-94C8-34E93762EE84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D774-F56F-4F78-BD48-F91AEBCA6C1E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695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6414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93355-1D0A-4795-A756-0403CFCEC606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2" y="2175381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81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BCBE4-A0C1-444A-B91D-9ED539034F17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DCB2-F383-4408-B08E-B9A8C07153ED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CD5E-C472-45CF-A566-6E87462AFAEB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5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8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4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3CB3-37A1-4CCE-8FD6-6E01F50F6F5A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3BFC-CF79-4FCE-A785-717FA0E05AF7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6B874-2C07-4806-8ED9-17C8D438A24E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45177-4F39-4036-94E3-E24F23CBB1A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" y="0"/>
            <a:ext cx="12190413" cy="1588"/>
          </a:xfrm>
          <a:prstGeom prst="line">
            <a:avLst/>
          </a:prstGeom>
          <a:ln w="50800">
            <a:solidFill>
              <a:srgbClr val="0C0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" y="6859588"/>
            <a:ext cx="12190413" cy="1588"/>
          </a:xfrm>
          <a:prstGeom prst="line">
            <a:avLst/>
          </a:prstGeom>
          <a:ln w="50800">
            <a:solidFill>
              <a:srgbClr val="0C0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внобедренный треугольник 11"/>
          <p:cNvSpPr/>
          <p:nvPr/>
        </p:nvSpPr>
        <p:spPr>
          <a:xfrm rot="16200000">
            <a:off x="308728" y="143647"/>
            <a:ext cx="285752" cy="285753"/>
          </a:xfrm>
          <a:prstGeom prst="triangle">
            <a:avLst>
              <a:gd name="adj" fmla="val 223"/>
            </a:avLst>
          </a:prstGeom>
          <a:solidFill>
            <a:srgbClr val="0C0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ponkinaao\Documents\Работа\Стратегия пространственного развития\картинки\logo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0047" y="203943"/>
            <a:ext cx="454788" cy="58264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738676" y="232590"/>
            <a:ext cx="1426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Министерство </a:t>
            </a:r>
          </a:p>
          <a:p>
            <a:r>
              <a:rPr lang="ru-RU" sz="1000" dirty="0" smtClean="0"/>
              <a:t>экономического развития</a:t>
            </a:r>
          </a:p>
          <a:p>
            <a:r>
              <a:rPr lang="ru-RU" sz="1000" dirty="0" smtClean="0"/>
              <a:t>Челябинской области</a:t>
            </a:r>
            <a:endParaRPr lang="ru-RU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77" r:id="rId14"/>
    <p:sldLayoutId id="2147483680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12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10971213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940"/>
            <a:ext cx="284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E7651-BFD4-4986-978C-AB9544C3BCA8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1" y="635794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013" y="6357940"/>
            <a:ext cx="284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16D2B-91FE-4227-AE7D-0A4007766A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onkinaao\Pictures\подложка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12190413" cy="7002977"/>
          </a:xfrm>
          <a:prstGeom prst="rect">
            <a:avLst/>
          </a:prstGeom>
          <a:noFill/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79995" y="2358224"/>
            <a:ext cx="6358154" cy="2308324"/>
          </a:xfrm>
          <a:prstGeom prst="rect">
            <a:avLst/>
          </a:prstGeom>
        </p:spPr>
        <p:txBody>
          <a:bodyPr vert="horz" lIns="108850" tIns="54425" rIns="108850" bIns="54425" rtlCol="0" anchor="ctr"/>
          <a:lstStyle/>
          <a:p>
            <a:pPr marL="0" marR="0" lvl="0" indent="0" algn="l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СТРАТЕГИЯ </a:t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ПРОСТРАНСТВЕННОГО РАЗВИТИЯ ЧЕЛЯБИНСКОЙ ОБЛАСТИ</a:t>
            </a: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Users\user\Documents\челябинск нов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621" y="2143910"/>
            <a:ext cx="5205779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737357" y="38155"/>
            <a:ext cx="6715172" cy="6749227"/>
            <a:chOff x="737356" y="126266"/>
            <a:chExt cx="6715172" cy="6661114"/>
          </a:xfrm>
        </p:grpSpPr>
        <p:pic>
          <p:nvPicPr>
            <p:cNvPr id="1027" name="Picture 3" descr="C:\Users\ponkinaao\Documents\Работа\Агломерация\схъемы\1\Челябинская АгломерацияТерпланирование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/>
            </a:blip>
            <a:srcRect t="1311" r="1293"/>
            <a:stretch>
              <a:fillRect/>
            </a:stretch>
          </p:blipFill>
          <p:spPr bwMode="auto">
            <a:xfrm>
              <a:off x="737357" y="143646"/>
              <a:ext cx="6715171" cy="6643734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737356" y="126266"/>
              <a:ext cx="500066" cy="7290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1111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8166910" y="878487"/>
            <a:ext cx="4025094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ru-RU" altLang="ja-JP" sz="1800" b="1" spc="40" dirty="0" smtClean="0">
                <a:solidFill>
                  <a:schemeClr val="bg1"/>
                </a:solidFill>
                <a:latin typeface="+mj-lt"/>
              </a:rPr>
              <a:t>ИНФРАСТРУКТУРНЫЕ ОГРАНИЧЕНИЯ</a:t>
            </a:r>
            <a:r>
              <a:rPr kumimoji="1" lang="ru-RU" altLang="ja-JP" sz="1700" b="1" spc="40" dirty="0" smtClean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6908" y="1358094"/>
            <a:ext cx="4000528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Федеральные: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C00000"/>
                </a:solidFill>
              </a:rPr>
              <a:t>низкий уровень технического состояния </a:t>
            </a:r>
            <a:r>
              <a:rPr lang="ru-RU" sz="1400" dirty="0" smtClean="0">
                <a:solidFill>
                  <a:srgbClr val="002060"/>
                </a:solidFill>
              </a:rPr>
              <a:t>участков автодорог входящих в </a:t>
            </a:r>
            <a:r>
              <a:rPr lang="ru-RU" sz="1400" dirty="0" smtClean="0">
                <a:solidFill>
                  <a:srgbClr val="C00000"/>
                </a:solidFill>
              </a:rPr>
              <a:t>МТК «Транссиб», «Европа - Западный Китай», европейский маршрут </a:t>
            </a:r>
            <a:r>
              <a:rPr lang="en-US" sz="1400" dirty="0" smtClean="0">
                <a:solidFill>
                  <a:srgbClr val="C00000"/>
                </a:solidFill>
              </a:rPr>
              <a:t>E</a:t>
            </a:r>
            <a:r>
              <a:rPr lang="ru-RU" sz="1400" dirty="0" smtClean="0">
                <a:solidFill>
                  <a:srgbClr val="C00000"/>
                </a:solidFill>
              </a:rPr>
              <a:t>30  </a:t>
            </a:r>
            <a:r>
              <a:rPr lang="ru-RU" sz="1400" b="1" dirty="0" smtClean="0">
                <a:solidFill>
                  <a:srgbClr val="292A61"/>
                </a:solidFill>
              </a:rPr>
              <a:t>(1)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отсутствие </a:t>
            </a:r>
            <a:r>
              <a:rPr lang="ru-RU" sz="1400" dirty="0" smtClean="0">
                <a:solidFill>
                  <a:srgbClr val="C00000"/>
                </a:solidFill>
              </a:rPr>
              <a:t>скоростной</a:t>
            </a:r>
            <a:r>
              <a:rPr lang="ru-RU" sz="1400" dirty="0" smtClean="0">
                <a:solidFill>
                  <a:srgbClr val="002060"/>
                </a:solidFill>
              </a:rPr>
              <a:t> железнодорожной  связи между центрами макрорегиона «Большой Урал» </a:t>
            </a:r>
            <a:r>
              <a:rPr lang="ru-RU" sz="1400" b="1" dirty="0" smtClean="0">
                <a:solidFill>
                  <a:srgbClr val="002060"/>
                </a:solidFill>
              </a:rPr>
              <a:t>(2)</a:t>
            </a:r>
            <a:endParaRPr lang="ru-RU" sz="1400" dirty="0" smtClean="0">
              <a:solidFill>
                <a:srgbClr val="002060"/>
              </a:solidFill>
            </a:endParaRP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исчерпаны резервы пропускной способности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на железнодорожном </a:t>
            </a:r>
            <a:r>
              <a:rPr lang="ru-RU" sz="1400" dirty="0" smtClean="0">
                <a:solidFill>
                  <a:srgbClr val="C00000"/>
                </a:solidFill>
              </a:rPr>
              <a:t>участке, входящем</a:t>
            </a:r>
            <a:r>
              <a:rPr lang="ru-RU" sz="1400" dirty="0" smtClean="0">
                <a:solidFill>
                  <a:srgbClr val="002060"/>
                </a:solidFill>
              </a:rPr>
              <a:t> в перспективный </a:t>
            </a:r>
            <a:r>
              <a:rPr lang="ru-RU" sz="1400" dirty="0" smtClean="0">
                <a:solidFill>
                  <a:srgbClr val="C00000"/>
                </a:solidFill>
              </a:rPr>
              <a:t>меридиональный коридор «Север-Юг»  </a:t>
            </a:r>
            <a:r>
              <a:rPr lang="ru-RU" sz="1400" b="1" dirty="0" smtClean="0">
                <a:solidFill>
                  <a:srgbClr val="292A61"/>
                </a:solidFill>
              </a:rPr>
              <a:t>(3)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низкая интеграция Челябинской области и Южного Урала в мировую авиационно-транспортную систему</a:t>
            </a:r>
          </a:p>
          <a:p>
            <a:pPr>
              <a:spcBef>
                <a:spcPts val="1200"/>
              </a:spcBef>
            </a:pPr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Региональные: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C00000"/>
                </a:solidFill>
              </a:rPr>
              <a:t>низкий уровень технического </a:t>
            </a:r>
            <a:r>
              <a:rPr lang="ru-RU" sz="1400" dirty="0" smtClean="0">
                <a:solidFill>
                  <a:srgbClr val="002060"/>
                </a:solidFill>
              </a:rPr>
              <a:t>состояния сети автодорог;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C00000"/>
                </a:solidFill>
              </a:rPr>
              <a:t>отсутствие объездных автодорог </a:t>
            </a:r>
            <a:r>
              <a:rPr lang="ru-RU" sz="1400" dirty="0" smtClean="0">
                <a:solidFill>
                  <a:srgbClr val="002060"/>
                </a:solidFill>
              </a:rPr>
              <a:t>в населенных пунктах и, как следствие, пропуск транзитного транспорта по селитебным территориям;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развитие пригородной зоны происходит  в отсутствии сформированной транспортной системы и без учета возможности обеспечения территории транспортной инфраструктурой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09653" y="3358357"/>
            <a:ext cx="50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Е30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9124" y="6501630"/>
            <a:ext cx="2000264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 ЕВРОПА-ЗАПАДНЫЙ КИТАЙ</a:t>
            </a:r>
            <a:endParaRPr lang="ru-RU" sz="1200" b="1" dirty="0">
              <a:solidFill>
                <a:srgbClr val="C0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rot="5400000" flipH="1" flipV="1">
            <a:off x="2284761" y="142852"/>
            <a:ext cx="285752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452265" y="6573066"/>
            <a:ext cx="214315" cy="21431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381090" y="3358356"/>
            <a:ext cx="285753" cy="1588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480" y="509591"/>
            <a:ext cx="64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УВСМ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7488" y="286524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Север-Юг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48462" y="5081623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ТРАНССИБ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rot="10800000">
            <a:off x="403142" y="5010183"/>
            <a:ext cx="285753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51604" y="4867307"/>
            <a:ext cx="262776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2165731" y="144030"/>
            <a:ext cx="286522" cy="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>
            <a:off x="5523703" y="6501632"/>
            <a:ext cx="214314" cy="21431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1112838" y="1403350"/>
            <a:ext cx="5095875" cy="4832350"/>
          </a:xfrm>
          <a:custGeom>
            <a:avLst/>
            <a:gdLst>
              <a:gd name="connsiteX0" fmla="*/ 630237 w 5095875"/>
              <a:gd name="connsiteY0" fmla="*/ 3425825 h 4832350"/>
              <a:gd name="connsiteX1" fmla="*/ 630237 w 5095875"/>
              <a:gd name="connsiteY1" fmla="*/ 3111500 h 4832350"/>
              <a:gd name="connsiteX2" fmla="*/ 306387 w 5095875"/>
              <a:gd name="connsiteY2" fmla="*/ 2901950 h 4832350"/>
              <a:gd name="connsiteX3" fmla="*/ 287337 w 5095875"/>
              <a:gd name="connsiteY3" fmla="*/ 2682875 h 4832350"/>
              <a:gd name="connsiteX4" fmla="*/ 211137 w 5095875"/>
              <a:gd name="connsiteY4" fmla="*/ 2616200 h 4832350"/>
              <a:gd name="connsiteX5" fmla="*/ 30162 w 5095875"/>
              <a:gd name="connsiteY5" fmla="*/ 2435225 h 4832350"/>
              <a:gd name="connsiteX6" fmla="*/ 39687 w 5095875"/>
              <a:gd name="connsiteY6" fmla="*/ 2120900 h 4832350"/>
              <a:gd name="connsiteX7" fmla="*/ 39687 w 5095875"/>
              <a:gd name="connsiteY7" fmla="*/ 1835150 h 4832350"/>
              <a:gd name="connsiteX8" fmla="*/ 1587 w 5095875"/>
              <a:gd name="connsiteY8" fmla="*/ 1463675 h 4832350"/>
              <a:gd name="connsiteX9" fmla="*/ 30162 w 5095875"/>
              <a:gd name="connsiteY9" fmla="*/ 1349375 h 4832350"/>
              <a:gd name="connsiteX10" fmla="*/ 134937 w 5095875"/>
              <a:gd name="connsiteY10" fmla="*/ 1254125 h 4832350"/>
              <a:gd name="connsiteX11" fmla="*/ 325437 w 5095875"/>
              <a:gd name="connsiteY11" fmla="*/ 1101725 h 4832350"/>
              <a:gd name="connsiteX12" fmla="*/ 534987 w 5095875"/>
              <a:gd name="connsiteY12" fmla="*/ 930275 h 4832350"/>
              <a:gd name="connsiteX13" fmla="*/ 630237 w 5095875"/>
              <a:gd name="connsiteY13" fmla="*/ 587375 h 4832350"/>
              <a:gd name="connsiteX14" fmla="*/ 696912 w 5095875"/>
              <a:gd name="connsiteY14" fmla="*/ 492125 h 4832350"/>
              <a:gd name="connsiteX15" fmla="*/ 849312 w 5095875"/>
              <a:gd name="connsiteY15" fmla="*/ 396875 h 4832350"/>
              <a:gd name="connsiteX16" fmla="*/ 1277937 w 5095875"/>
              <a:gd name="connsiteY16" fmla="*/ 196850 h 4832350"/>
              <a:gd name="connsiteX17" fmla="*/ 1401762 w 5095875"/>
              <a:gd name="connsiteY17" fmla="*/ 158750 h 4832350"/>
              <a:gd name="connsiteX18" fmla="*/ 1706562 w 5095875"/>
              <a:gd name="connsiteY18" fmla="*/ 187325 h 4832350"/>
              <a:gd name="connsiteX19" fmla="*/ 1868487 w 5095875"/>
              <a:gd name="connsiteY19" fmla="*/ 111125 h 4832350"/>
              <a:gd name="connsiteX20" fmla="*/ 2097087 w 5095875"/>
              <a:gd name="connsiteY20" fmla="*/ 63500 h 4832350"/>
              <a:gd name="connsiteX21" fmla="*/ 2278062 w 5095875"/>
              <a:gd name="connsiteY21" fmla="*/ 63500 h 4832350"/>
              <a:gd name="connsiteX22" fmla="*/ 2506662 w 5095875"/>
              <a:gd name="connsiteY22" fmla="*/ 15875 h 4832350"/>
              <a:gd name="connsiteX23" fmla="*/ 2725737 w 5095875"/>
              <a:gd name="connsiteY23" fmla="*/ 82550 h 4832350"/>
              <a:gd name="connsiteX24" fmla="*/ 3030537 w 5095875"/>
              <a:gd name="connsiteY24" fmla="*/ 25400 h 4832350"/>
              <a:gd name="connsiteX25" fmla="*/ 3335337 w 5095875"/>
              <a:gd name="connsiteY25" fmla="*/ 234950 h 4832350"/>
              <a:gd name="connsiteX26" fmla="*/ 3468687 w 5095875"/>
              <a:gd name="connsiteY26" fmla="*/ 368300 h 4832350"/>
              <a:gd name="connsiteX27" fmla="*/ 3640137 w 5095875"/>
              <a:gd name="connsiteY27" fmla="*/ 387350 h 4832350"/>
              <a:gd name="connsiteX28" fmla="*/ 3992562 w 5095875"/>
              <a:gd name="connsiteY28" fmla="*/ 587375 h 4832350"/>
              <a:gd name="connsiteX29" fmla="*/ 4344987 w 5095875"/>
              <a:gd name="connsiteY29" fmla="*/ 806450 h 4832350"/>
              <a:gd name="connsiteX30" fmla="*/ 4440237 w 5095875"/>
              <a:gd name="connsiteY30" fmla="*/ 873125 h 4832350"/>
              <a:gd name="connsiteX31" fmla="*/ 4602162 w 5095875"/>
              <a:gd name="connsiteY31" fmla="*/ 958850 h 4832350"/>
              <a:gd name="connsiteX32" fmla="*/ 4821237 w 5095875"/>
              <a:gd name="connsiteY32" fmla="*/ 958850 h 4832350"/>
              <a:gd name="connsiteX33" fmla="*/ 4945062 w 5095875"/>
              <a:gd name="connsiteY33" fmla="*/ 1006475 h 4832350"/>
              <a:gd name="connsiteX34" fmla="*/ 5078412 w 5095875"/>
              <a:gd name="connsiteY34" fmla="*/ 1263650 h 4832350"/>
              <a:gd name="connsiteX35" fmla="*/ 5049837 w 5095875"/>
              <a:gd name="connsiteY35" fmla="*/ 1416050 h 4832350"/>
              <a:gd name="connsiteX36" fmla="*/ 5049837 w 5095875"/>
              <a:gd name="connsiteY36" fmla="*/ 1730375 h 4832350"/>
              <a:gd name="connsiteX37" fmla="*/ 5049837 w 5095875"/>
              <a:gd name="connsiteY37" fmla="*/ 1939925 h 4832350"/>
              <a:gd name="connsiteX38" fmla="*/ 4973637 w 5095875"/>
              <a:gd name="connsiteY38" fmla="*/ 2149475 h 4832350"/>
              <a:gd name="connsiteX39" fmla="*/ 4926012 w 5095875"/>
              <a:gd name="connsiteY39" fmla="*/ 2425700 h 4832350"/>
              <a:gd name="connsiteX40" fmla="*/ 4906962 w 5095875"/>
              <a:gd name="connsiteY40" fmla="*/ 2730500 h 4832350"/>
              <a:gd name="connsiteX41" fmla="*/ 4849812 w 5095875"/>
              <a:gd name="connsiteY41" fmla="*/ 2882900 h 4832350"/>
              <a:gd name="connsiteX42" fmla="*/ 4821237 w 5095875"/>
              <a:gd name="connsiteY42" fmla="*/ 3159125 h 4832350"/>
              <a:gd name="connsiteX43" fmla="*/ 4821237 w 5095875"/>
              <a:gd name="connsiteY43" fmla="*/ 3435350 h 4832350"/>
              <a:gd name="connsiteX44" fmla="*/ 4716462 w 5095875"/>
              <a:gd name="connsiteY44" fmla="*/ 3568700 h 4832350"/>
              <a:gd name="connsiteX45" fmla="*/ 4259262 w 5095875"/>
              <a:gd name="connsiteY45" fmla="*/ 3959225 h 4832350"/>
              <a:gd name="connsiteX46" fmla="*/ 4240212 w 5095875"/>
              <a:gd name="connsiteY46" fmla="*/ 4235450 h 4832350"/>
              <a:gd name="connsiteX47" fmla="*/ 4144962 w 5095875"/>
              <a:gd name="connsiteY47" fmla="*/ 4302125 h 4832350"/>
              <a:gd name="connsiteX48" fmla="*/ 4049712 w 5095875"/>
              <a:gd name="connsiteY48" fmla="*/ 4359275 h 4832350"/>
              <a:gd name="connsiteX49" fmla="*/ 3887787 w 5095875"/>
              <a:gd name="connsiteY49" fmla="*/ 4483100 h 4832350"/>
              <a:gd name="connsiteX50" fmla="*/ 3773487 w 5095875"/>
              <a:gd name="connsiteY50" fmla="*/ 4454525 h 4832350"/>
              <a:gd name="connsiteX51" fmla="*/ 3640137 w 5095875"/>
              <a:gd name="connsiteY51" fmla="*/ 4378325 h 4832350"/>
              <a:gd name="connsiteX52" fmla="*/ 3582987 w 5095875"/>
              <a:gd name="connsiteY52" fmla="*/ 4359275 h 4832350"/>
              <a:gd name="connsiteX53" fmla="*/ 3402012 w 5095875"/>
              <a:gd name="connsiteY53" fmla="*/ 4445000 h 4832350"/>
              <a:gd name="connsiteX54" fmla="*/ 3297237 w 5095875"/>
              <a:gd name="connsiteY54" fmla="*/ 4492625 h 4832350"/>
              <a:gd name="connsiteX55" fmla="*/ 3268662 w 5095875"/>
              <a:gd name="connsiteY55" fmla="*/ 4530725 h 4832350"/>
              <a:gd name="connsiteX56" fmla="*/ 3306762 w 5095875"/>
              <a:gd name="connsiteY56" fmla="*/ 4673600 h 4832350"/>
              <a:gd name="connsiteX57" fmla="*/ 2963862 w 5095875"/>
              <a:gd name="connsiteY57" fmla="*/ 4759325 h 4832350"/>
              <a:gd name="connsiteX58" fmla="*/ 2516187 w 5095875"/>
              <a:gd name="connsiteY58" fmla="*/ 4778375 h 4832350"/>
              <a:gd name="connsiteX59" fmla="*/ 2335212 w 5095875"/>
              <a:gd name="connsiteY59" fmla="*/ 4826000 h 4832350"/>
              <a:gd name="connsiteX60" fmla="*/ 2211387 w 5095875"/>
              <a:gd name="connsiteY60" fmla="*/ 4740275 h 4832350"/>
              <a:gd name="connsiteX61" fmla="*/ 1830387 w 5095875"/>
              <a:gd name="connsiteY61" fmla="*/ 4683125 h 4832350"/>
              <a:gd name="connsiteX62" fmla="*/ 1306512 w 5095875"/>
              <a:gd name="connsiteY62" fmla="*/ 4302125 h 4832350"/>
              <a:gd name="connsiteX63" fmla="*/ 1211262 w 5095875"/>
              <a:gd name="connsiteY63" fmla="*/ 3997325 h 4832350"/>
              <a:gd name="connsiteX64" fmla="*/ 1154112 w 5095875"/>
              <a:gd name="connsiteY64" fmla="*/ 3863975 h 4832350"/>
              <a:gd name="connsiteX65" fmla="*/ 954087 w 5095875"/>
              <a:gd name="connsiteY65" fmla="*/ 3654425 h 4832350"/>
              <a:gd name="connsiteX66" fmla="*/ 687387 w 5095875"/>
              <a:gd name="connsiteY66" fmla="*/ 3530600 h 4832350"/>
              <a:gd name="connsiteX67" fmla="*/ 630237 w 5095875"/>
              <a:gd name="connsiteY67" fmla="*/ 3425825 h 48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095875" h="4832350">
                <a:moveTo>
                  <a:pt x="630237" y="3425825"/>
                </a:moveTo>
                <a:cubicBezTo>
                  <a:pt x="620712" y="3355975"/>
                  <a:pt x="684212" y="3198812"/>
                  <a:pt x="630237" y="3111500"/>
                </a:cubicBezTo>
                <a:cubicBezTo>
                  <a:pt x="576262" y="3024188"/>
                  <a:pt x="363537" y="2973387"/>
                  <a:pt x="306387" y="2901950"/>
                </a:cubicBezTo>
                <a:cubicBezTo>
                  <a:pt x="249237" y="2830513"/>
                  <a:pt x="303212" y="2730500"/>
                  <a:pt x="287337" y="2682875"/>
                </a:cubicBezTo>
                <a:cubicBezTo>
                  <a:pt x="271462" y="2635250"/>
                  <a:pt x="253999" y="2657475"/>
                  <a:pt x="211137" y="2616200"/>
                </a:cubicBezTo>
                <a:cubicBezTo>
                  <a:pt x="168275" y="2574925"/>
                  <a:pt x="58737" y="2517775"/>
                  <a:pt x="30162" y="2435225"/>
                </a:cubicBezTo>
                <a:cubicBezTo>
                  <a:pt x="1587" y="2352675"/>
                  <a:pt x="38100" y="2220912"/>
                  <a:pt x="39687" y="2120900"/>
                </a:cubicBezTo>
                <a:cubicBezTo>
                  <a:pt x="41274" y="2020888"/>
                  <a:pt x="46037" y="1944687"/>
                  <a:pt x="39687" y="1835150"/>
                </a:cubicBezTo>
                <a:cubicBezTo>
                  <a:pt x="33337" y="1725613"/>
                  <a:pt x="3174" y="1544637"/>
                  <a:pt x="1587" y="1463675"/>
                </a:cubicBezTo>
                <a:cubicBezTo>
                  <a:pt x="0" y="1382713"/>
                  <a:pt x="7937" y="1384300"/>
                  <a:pt x="30162" y="1349375"/>
                </a:cubicBezTo>
                <a:cubicBezTo>
                  <a:pt x="52387" y="1314450"/>
                  <a:pt x="85725" y="1295400"/>
                  <a:pt x="134937" y="1254125"/>
                </a:cubicBezTo>
                <a:cubicBezTo>
                  <a:pt x="184149" y="1212850"/>
                  <a:pt x="325437" y="1101725"/>
                  <a:pt x="325437" y="1101725"/>
                </a:cubicBezTo>
                <a:cubicBezTo>
                  <a:pt x="392112" y="1047750"/>
                  <a:pt x="484187" y="1016000"/>
                  <a:pt x="534987" y="930275"/>
                </a:cubicBezTo>
                <a:cubicBezTo>
                  <a:pt x="585787" y="844550"/>
                  <a:pt x="603250" y="660400"/>
                  <a:pt x="630237" y="587375"/>
                </a:cubicBezTo>
                <a:cubicBezTo>
                  <a:pt x="657225" y="514350"/>
                  <a:pt x="660400" y="523875"/>
                  <a:pt x="696912" y="492125"/>
                </a:cubicBezTo>
                <a:cubicBezTo>
                  <a:pt x="733424" y="460375"/>
                  <a:pt x="752475" y="446087"/>
                  <a:pt x="849312" y="396875"/>
                </a:cubicBezTo>
                <a:cubicBezTo>
                  <a:pt x="946149" y="347663"/>
                  <a:pt x="1185862" y="236538"/>
                  <a:pt x="1277937" y="196850"/>
                </a:cubicBezTo>
                <a:cubicBezTo>
                  <a:pt x="1370012" y="157163"/>
                  <a:pt x="1330325" y="160338"/>
                  <a:pt x="1401762" y="158750"/>
                </a:cubicBezTo>
                <a:cubicBezTo>
                  <a:pt x="1473200" y="157163"/>
                  <a:pt x="1628775" y="195263"/>
                  <a:pt x="1706562" y="187325"/>
                </a:cubicBezTo>
                <a:cubicBezTo>
                  <a:pt x="1784350" y="179388"/>
                  <a:pt x="1803400" y="131762"/>
                  <a:pt x="1868487" y="111125"/>
                </a:cubicBezTo>
                <a:cubicBezTo>
                  <a:pt x="1933574" y="90488"/>
                  <a:pt x="2028825" y="71438"/>
                  <a:pt x="2097087" y="63500"/>
                </a:cubicBezTo>
                <a:cubicBezTo>
                  <a:pt x="2165350" y="55563"/>
                  <a:pt x="2209800" y="71438"/>
                  <a:pt x="2278062" y="63500"/>
                </a:cubicBezTo>
                <a:cubicBezTo>
                  <a:pt x="2346325" y="55563"/>
                  <a:pt x="2432050" y="12700"/>
                  <a:pt x="2506662" y="15875"/>
                </a:cubicBezTo>
                <a:cubicBezTo>
                  <a:pt x="2581274" y="19050"/>
                  <a:pt x="2638425" y="80963"/>
                  <a:pt x="2725737" y="82550"/>
                </a:cubicBezTo>
                <a:cubicBezTo>
                  <a:pt x="2813049" y="84137"/>
                  <a:pt x="2928937" y="0"/>
                  <a:pt x="3030537" y="25400"/>
                </a:cubicBezTo>
                <a:cubicBezTo>
                  <a:pt x="3132137" y="50800"/>
                  <a:pt x="3262312" y="177800"/>
                  <a:pt x="3335337" y="234950"/>
                </a:cubicBezTo>
                <a:cubicBezTo>
                  <a:pt x="3408362" y="292100"/>
                  <a:pt x="3417887" y="342900"/>
                  <a:pt x="3468687" y="368300"/>
                </a:cubicBezTo>
                <a:cubicBezTo>
                  <a:pt x="3519487" y="393700"/>
                  <a:pt x="3552825" y="350838"/>
                  <a:pt x="3640137" y="387350"/>
                </a:cubicBezTo>
                <a:cubicBezTo>
                  <a:pt x="3727449" y="423862"/>
                  <a:pt x="3875087" y="517525"/>
                  <a:pt x="3992562" y="587375"/>
                </a:cubicBezTo>
                <a:cubicBezTo>
                  <a:pt x="4110037" y="657225"/>
                  <a:pt x="4270375" y="758825"/>
                  <a:pt x="4344987" y="806450"/>
                </a:cubicBezTo>
                <a:cubicBezTo>
                  <a:pt x="4419599" y="854075"/>
                  <a:pt x="4397375" y="847725"/>
                  <a:pt x="4440237" y="873125"/>
                </a:cubicBezTo>
                <a:cubicBezTo>
                  <a:pt x="4483099" y="898525"/>
                  <a:pt x="4538662" y="944563"/>
                  <a:pt x="4602162" y="958850"/>
                </a:cubicBezTo>
                <a:cubicBezTo>
                  <a:pt x="4665662" y="973138"/>
                  <a:pt x="4764087" y="950913"/>
                  <a:pt x="4821237" y="958850"/>
                </a:cubicBezTo>
                <a:cubicBezTo>
                  <a:pt x="4878387" y="966787"/>
                  <a:pt x="4902200" y="955675"/>
                  <a:pt x="4945062" y="1006475"/>
                </a:cubicBezTo>
                <a:cubicBezTo>
                  <a:pt x="4987924" y="1057275"/>
                  <a:pt x="5060949" y="1195387"/>
                  <a:pt x="5078412" y="1263650"/>
                </a:cubicBezTo>
                <a:cubicBezTo>
                  <a:pt x="5095875" y="1331913"/>
                  <a:pt x="5054599" y="1338263"/>
                  <a:pt x="5049837" y="1416050"/>
                </a:cubicBezTo>
                <a:cubicBezTo>
                  <a:pt x="5045075" y="1493837"/>
                  <a:pt x="5049837" y="1730375"/>
                  <a:pt x="5049837" y="1730375"/>
                </a:cubicBezTo>
                <a:cubicBezTo>
                  <a:pt x="5049837" y="1817687"/>
                  <a:pt x="5062537" y="1870075"/>
                  <a:pt x="5049837" y="1939925"/>
                </a:cubicBezTo>
                <a:cubicBezTo>
                  <a:pt x="5037137" y="2009775"/>
                  <a:pt x="4994274" y="2068513"/>
                  <a:pt x="4973637" y="2149475"/>
                </a:cubicBezTo>
                <a:cubicBezTo>
                  <a:pt x="4953000" y="2230437"/>
                  <a:pt x="4937124" y="2328863"/>
                  <a:pt x="4926012" y="2425700"/>
                </a:cubicBezTo>
                <a:cubicBezTo>
                  <a:pt x="4914900" y="2522537"/>
                  <a:pt x="4919662" y="2654300"/>
                  <a:pt x="4906962" y="2730500"/>
                </a:cubicBezTo>
                <a:cubicBezTo>
                  <a:pt x="4894262" y="2806700"/>
                  <a:pt x="4864100" y="2811463"/>
                  <a:pt x="4849812" y="2882900"/>
                </a:cubicBezTo>
                <a:cubicBezTo>
                  <a:pt x="4835525" y="2954338"/>
                  <a:pt x="4825999" y="3067050"/>
                  <a:pt x="4821237" y="3159125"/>
                </a:cubicBezTo>
                <a:cubicBezTo>
                  <a:pt x="4816475" y="3251200"/>
                  <a:pt x="4838700" y="3367087"/>
                  <a:pt x="4821237" y="3435350"/>
                </a:cubicBezTo>
                <a:cubicBezTo>
                  <a:pt x="4803774" y="3503613"/>
                  <a:pt x="4810124" y="3481388"/>
                  <a:pt x="4716462" y="3568700"/>
                </a:cubicBezTo>
                <a:cubicBezTo>
                  <a:pt x="4622800" y="3656012"/>
                  <a:pt x="4338637" y="3848100"/>
                  <a:pt x="4259262" y="3959225"/>
                </a:cubicBezTo>
                <a:cubicBezTo>
                  <a:pt x="4179887" y="4070350"/>
                  <a:pt x="4259262" y="4178300"/>
                  <a:pt x="4240212" y="4235450"/>
                </a:cubicBezTo>
                <a:cubicBezTo>
                  <a:pt x="4221162" y="4292600"/>
                  <a:pt x="4176712" y="4281488"/>
                  <a:pt x="4144962" y="4302125"/>
                </a:cubicBezTo>
                <a:cubicBezTo>
                  <a:pt x="4113212" y="4322762"/>
                  <a:pt x="4092574" y="4329113"/>
                  <a:pt x="4049712" y="4359275"/>
                </a:cubicBezTo>
                <a:cubicBezTo>
                  <a:pt x="4006850" y="4389437"/>
                  <a:pt x="3933825" y="4467225"/>
                  <a:pt x="3887787" y="4483100"/>
                </a:cubicBezTo>
                <a:cubicBezTo>
                  <a:pt x="3841750" y="4498975"/>
                  <a:pt x="3814762" y="4471988"/>
                  <a:pt x="3773487" y="4454525"/>
                </a:cubicBezTo>
                <a:cubicBezTo>
                  <a:pt x="3732212" y="4437063"/>
                  <a:pt x="3671887" y="4394200"/>
                  <a:pt x="3640137" y="4378325"/>
                </a:cubicBezTo>
                <a:cubicBezTo>
                  <a:pt x="3608387" y="4362450"/>
                  <a:pt x="3622675" y="4348163"/>
                  <a:pt x="3582987" y="4359275"/>
                </a:cubicBezTo>
                <a:cubicBezTo>
                  <a:pt x="3543300" y="4370388"/>
                  <a:pt x="3449637" y="4422775"/>
                  <a:pt x="3402012" y="4445000"/>
                </a:cubicBezTo>
                <a:cubicBezTo>
                  <a:pt x="3354387" y="4467225"/>
                  <a:pt x="3319462" y="4478337"/>
                  <a:pt x="3297237" y="4492625"/>
                </a:cubicBezTo>
                <a:cubicBezTo>
                  <a:pt x="3275012" y="4506913"/>
                  <a:pt x="3267075" y="4500563"/>
                  <a:pt x="3268662" y="4530725"/>
                </a:cubicBezTo>
                <a:cubicBezTo>
                  <a:pt x="3270249" y="4560887"/>
                  <a:pt x="3357562" y="4635500"/>
                  <a:pt x="3306762" y="4673600"/>
                </a:cubicBezTo>
                <a:cubicBezTo>
                  <a:pt x="3255962" y="4711700"/>
                  <a:pt x="3095624" y="4741863"/>
                  <a:pt x="2963862" y="4759325"/>
                </a:cubicBezTo>
                <a:cubicBezTo>
                  <a:pt x="2832100" y="4776787"/>
                  <a:pt x="2620962" y="4767262"/>
                  <a:pt x="2516187" y="4778375"/>
                </a:cubicBezTo>
                <a:cubicBezTo>
                  <a:pt x="2411412" y="4789488"/>
                  <a:pt x="2386012" y="4832350"/>
                  <a:pt x="2335212" y="4826000"/>
                </a:cubicBezTo>
                <a:cubicBezTo>
                  <a:pt x="2284412" y="4819650"/>
                  <a:pt x="2295524" y="4764087"/>
                  <a:pt x="2211387" y="4740275"/>
                </a:cubicBezTo>
                <a:cubicBezTo>
                  <a:pt x="2127250" y="4716463"/>
                  <a:pt x="1981200" y="4756150"/>
                  <a:pt x="1830387" y="4683125"/>
                </a:cubicBezTo>
                <a:cubicBezTo>
                  <a:pt x="1679574" y="4610100"/>
                  <a:pt x="1409700" y="4416425"/>
                  <a:pt x="1306512" y="4302125"/>
                </a:cubicBezTo>
                <a:cubicBezTo>
                  <a:pt x="1203325" y="4187825"/>
                  <a:pt x="1236662" y="4070350"/>
                  <a:pt x="1211262" y="3997325"/>
                </a:cubicBezTo>
                <a:cubicBezTo>
                  <a:pt x="1185862" y="3924300"/>
                  <a:pt x="1196975" y="3921125"/>
                  <a:pt x="1154112" y="3863975"/>
                </a:cubicBezTo>
                <a:cubicBezTo>
                  <a:pt x="1111249" y="3806825"/>
                  <a:pt x="1031875" y="3709988"/>
                  <a:pt x="954087" y="3654425"/>
                </a:cubicBezTo>
                <a:cubicBezTo>
                  <a:pt x="876300" y="3598863"/>
                  <a:pt x="747712" y="3567112"/>
                  <a:pt x="687387" y="3530600"/>
                </a:cubicBezTo>
                <a:cubicBezTo>
                  <a:pt x="627062" y="3494088"/>
                  <a:pt x="639762" y="3495675"/>
                  <a:pt x="630237" y="3425825"/>
                </a:cubicBezTo>
                <a:close/>
              </a:path>
            </a:pathLst>
          </a:custGeom>
          <a:noFill/>
          <a:ln w="50800" cmpd="sng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 rot="18990873">
            <a:off x="1918908" y="265293"/>
            <a:ext cx="450465" cy="3643338"/>
          </a:xfrm>
          <a:prstGeom prst="ellipse">
            <a:avLst/>
          </a:prstGeom>
          <a:noFill/>
          <a:ln w="38100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 rot="15342061" flipH="1">
            <a:off x="4807173" y="2395697"/>
            <a:ext cx="544822" cy="1550271"/>
          </a:xfrm>
          <a:prstGeom prst="ellipse">
            <a:avLst/>
          </a:prstGeom>
          <a:noFill/>
          <a:ln w="38100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 rot="319159">
            <a:off x="4207638" y="473965"/>
            <a:ext cx="689018" cy="2771441"/>
          </a:xfrm>
          <a:prstGeom prst="ellipse">
            <a:avLst/>
          </a:prstGeom>
          <a:noFill/>
          <a:ln w="38100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 rot="15342061" flipH="1">
            <a:off x="1354785" y="4413822"/>
            <a:ext cx="544822" cy="1550271"/>
          </a:xfrm>
          <a:prstGeom prst="ellipse">
            <a:avLst/>
          </a:prstGeom>
          <a:noFill/>
          <a:ln w="38100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rot="21303939">
            <a:off x="3255157" y="1306232"/>
            <a:ext cx="477574" cy="1189551"/>
          </a:xfrm>
          <a:prstGeom prst="ellipse">
            <a:avLst/>
          </a:prstGeom>
          <a:noFill/>
          <a:ln w="38100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493191">
            <a:off x="3234531" y="5469697"/>
            <a:ext cx="330315" cy="978912"/>
          </a:xfrm>
          <a:prstGeom prst="ellipse">
            <a:avLst/>
          </a:prstGeom>
          <a:noFill/>
          <a:ln w="38100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3523438" y="5715812"/>
            <a:ext cx="1000132" cy="2769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Коркино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80629" y="3429795"/>
            <a:ext cx="1285884" cy="307777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Челябинск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95008" y="6001564"/>
            <a:ext cx="857257" cy="2769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Еткуль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80562" y="6215878"/>
            <a:ext cx="1571636" cy="2769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Еманжелинск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37489" y="4001300"/>
            <a:ext cx="1857387" cy="307777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Сосновский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МР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08926" y="3081359"/>
            <a:ext cx="1857387" cy="2769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Аргаяшский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МР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23702" y="2001036"/>
            <a:ext cx="2214579" cy="2769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Красноармейский МР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80365" y="1143780"/>
            <a:ext cx="2214579" cy="276999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Кунашакский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МР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23702" y="3417652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1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08860" y="5632230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1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51736" y="715150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2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23636" y="917322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3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66314" y="5358620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1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207774" y="6470680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15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4254" y="1490251"/>
            <a:ext cx="123163" cy="384715"/>
          </a:xfrm>
          <a:prstGeom prst="rect">
            <a:avLst/>
          </a:prstGeom>
          <a:noFill/>
          <a:ln>
            <a:noFill/>
          </a:ln>
        </p:spPr>
        <p:txBody>
          <a:bodyPr wrap="none" lIns="60954" tIns="30477" rIns="60954" bIns="30477" rtlCol="0">
            <a:spAutoFit/>
          </a:bodyPr>
          <a:lstStyle/>
          <a:p>
            <a:pPr algn="r"/>
            <a:endParaRPr lang="ru-RU" dirty="0"/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/>
        </p:nvGraphicFramePr>
        <p:xfrm>
          <a:off x="380168" y="1572406"/>
          <a:ext cx="11215764" cy="46761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440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761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инфраструктурные проекты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Годы реализации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объема инвестиций, млрд. рублей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прироста ВРП, млрд. рублей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774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Реконструкция аэропорта «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Баландино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0952" marR="60952" marT="30482" marB="3048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2019-2020</a:t>
                      </a:r>
                    </a:p>
                  </a:txBody>
                  <a:tcPr marL="60952" marR="60952" marT="30482" marB="30482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60952" marR="60952" marT="30482" marB="3048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60952" marR="60952" marT="30482" marB="3048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774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УВСМ «Челябинск-Екатеринбург»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2021-2024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360,0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485,6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068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Инфраструктурные проекты Челябинской агломерации, включая модернизацию энергетического комплекса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2019-2020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421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Проекты направленные на улучшение экологической ситуации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774">
                <a:tc>
                  <a:txBody>
                    <a:bodyPr/>
                    <a:lstStyle/>
                    <a:p>
                      <a:pPr marL="544251" lvl="2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- рекультивация Челябинской свалки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2019-2020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421">
                <a:tc>
                  <a:txBody>
                    <a:bodyPr/>
                    <a:lstStyle/>
                    <a:p>
                      <a:pPr marL="544251" lvl="2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- природоохранные мероприятия промышленности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2019-2025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421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Реконструкция участков трасс М-5, А-310, Р-256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2017-2030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068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центра по хранению и переработке овощей «Оптимум» на территории Челябинского городского округа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2020-2021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421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парка индустриальных инноваций «Малая Сосновка»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2018-2027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11,3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11,3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068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объектов к саммиту ШОС и БРИКС и улучшение городской среды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2019-2020</a:t>
                      </a: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774">
                <a:tc>
                  <a:txBody>
                    <a:bodyPr/>
                    <a:lstStyle/>
                    <a:p>
                      <a:pPr algn="r"/>
                      <a:r>
                        <a:rPr kumimoji="1" lang="ru-RU" altLang="ja-JP" sz="1300" b="1" kern="1200" dirty="0" smtClean="0">
                          <a:solidFill>
                            <a:srgbClr val="C00000"/>
                          </a:solidFill>
                        </a:rPr>
                        <a:t>ИТОГО</a:t>
                      </a:r>
                      <a:endParaRPr kumimoji="1" lang="ru-RU" altLang="ja-JP" sz="13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endParaRPr kumimoji="1" lang="ru-RU" altLang="ja-JP" sz="1300" b="0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ru-RU" altLang="ja-JP" sz="1300" b="1" kern="1200" dirty="0" smtClean="0">
                          <a:solidFill>
                            <a:srgbClr val="C00000"/>
                          </a:solidFill>
                        </a:rPr>
                        <a:t>454,7</a:t>
                      </a:r>
                      <a:endParaRPr kumimoji="1" lang="ru-RU" altLang="ja-JP" sz="13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ru-RU" altLang="ja-JP" sz="1300" b="1" kern="1200" dirty="0" smtClean="0">
                          <a:solidFill>
                            <a:srgbClr val="C00000"/>
                          </a:solidFill>
                        </a:rPr>
                        <a:t>583,8</a:t>
                      </a:r>
                      <a:endParaRPr kumimoji="1" lang="ru-RU" altLang="ja-JP" sz="13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2018-2035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00726" y="277457"/>
            <a:ext cx="9352134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Задача 3: РАЗВИТИЕ ИНФРАСТРУКТУРНЫХ ПРОСТРАНСТВЕННЫХ СИСТЕМ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16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5"/>
          </p:nvPr>
        </p:nvSpPr>
        <p:spPr>
          <a:xfrm>
            <a:off x="6286457" y="1569159"/>
            <a:ext cx="5599142" cy="646191"/>
          </a:xfrm>
        </p:spPr>
        <p:txBody>
          <a:bodyPr/>
          <a:lstStyle/>
          <a:p>
            <a:pPr marL="0" indent="0">
              <a:buNone/>
            </a:pPr>
            <a:r>
              <a:rPr kumimoji="1" lang="ru-RU" altLang="ja-JP" sz="2600" dirty="0" smtClean="0">
                <a:solidFill>
                  <a:srgbClr val="0000CD"/>
                </a:solidFill>
              </a:rPr>
              <a:t>Магнитогорская межрегиональная агломерация</a:t>
            </a:r>
            <a:endParaRPr kumimoji="1" lang="ja-JP" altLang="en-US" sz="2600" dirty="0">
              <a:solidFill>
                <a:srgbClr val="0000CD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33" dirty="0" smtClean="0">
                <a:solidFill>
                  <a:srgbClr val="FFFFFF"/>
                </a:solidFill>
                <a:latin typeface="Calibri" panose="020F0502020204030204"/>
              </a:rPr>
              <a:t>	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テキスト プレースホルダー 22"/>
          <p:cNvSpPr txBox="1">
            <a:spLocks/>
          </p:cNvSpPr>
          <p:nvPr/>
        </p:nvSpPr>
        <p:spPr>
          <a:xfrm>
            <a:off x="6211104" y="2277666"/>
            <a:ext cx="5500726" cy="3929090"/>
          </a:xfrm>
          <a:prstGeom prst="rect">
            <a:avLst/>
          </a:prstGeom>
        </p:spPr>
        <p:txBody>
          <a:bodyPr vert="horz" lIns="108850" tIns="54425" rIns="108850" bIns="54425" rtlCol="0">
            <a:normAutofit lnSpcReduction="10000"/>
          </a:bodyPr>
          <a:lstStyle/>
          <a:p>
            <a:pPr marL="1588" lvl="1" indent="-1588" algn="just">
              <a:lnSpc>
                <a:spcPct val="14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ru-RU" sz="1400" dirty="0" smtClean="0">
                <a:solidFill>
                  <a:srgbClr val="292A61"/>
                </a:solidFill>
              </a:rPr>
              <a:t>территория с доминирующими металлургическим </a:t>
            </a:r>
            <a:br>
              <a:rPr lang="ru-RU" sz="1400" dirty="0" smtClean="0">
                <a:solidFill>
                  <a:srgbClr val="292A61"/>
                </a:solidFill>
              </a:rPr>
            </a:br>
            <a:r>
              <a:rPr lang="ru-RU" sz="1400" dirty="0" smtClean="0">
                <a:solidFill>
                  <a:srgbClr val="292A61"/>
                </a:solidFill>
              </a:rPr>
              <a:t>и добывающим производствами, высоким агропромышленным, туристическим потенциалом, образующая </a:t>
            </a:r>
            <a:r>
              <a:rPr lang="ru-RU" sz="1400" dirty="0" err="1" smtClean="0">
                <a:solidFill>
                  <a:srgbClr val="292A61"/>
                </a:solidFill>
              </a:rPr>
              <a:t>транспортно-логистическую</a:t>
            </a:r>
            <a:r>
              <a:rPr lang="ru-RU" sz="1400" dirty="0" smtClean="0">
                <a:solidFill>
                  <a:srgbClr val="292A61"/>
                </a:solidFill>
              </a:rPr>
              <a:t> основу Уральского транспортного железнодорожного узла</a:t>
            </a:r>
          </a:p>
          <a:p>
            <a:pPr marL="455613" marR="0" lvl="0" indent="-455613" algn="just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altLang="ja-JP" sz="2100" b="0" i="0" u="none" strike="noStrike" kern="1200" cap="none" spc="200" normalizeH="0" baseline="0" noProof="0" dirty="0" smtClean="0">
              <a:ln>
                <a:noFill/>
              </a:ln>
              <a:solidFill>
                <a:srgbClr val="0000C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455613" marR="0" lvl="0" indent="-455613" algn="just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ja-JP" sz="2100" b="0" i="0" u="none" strike="noStrike" kern="1200" cap="none" spc="200" normalizeH="0" baseline="0" noProof="0" dirty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Перспективные специализации:</a:t>
            </a:r>
          </a:p>
          <a:p>
            <a:pPr indent="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производство металлопродукции с высокой добавленной стоимостью</a:t>
            </a:r>
          </a:p>
          <a:p>
            <a:pPr indent="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 развитие производств новых материалов на металлической основе</a:t>
            </a:r>
          </a:p>
          <a:p>
            <a:pPr indent="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 производство минеральных удобрений, кормовых добавок, компонентов строительных смесей</a:t>
            </a:r>
          </a:p>
          <a:p>
            <a:pPr indent="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глубокая переработка зерновых, масличных культур, продукции животноводства</a:t>
            </a:r>
            <a:endParaRPr kumimoji="0" lang="ja-JP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292A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31257" y="277457"/>
            <a:ext cx="7611273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КЛЮЧЕВЫЕ ХАРАКТЕРИСТИКИ И ВОЗМОЖНОСТИ РАЗВИТИЯ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852" y="1429530"/>
            <a:ext cx="2928958" cy="49552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ru-RU" altLang="ja-JP" sz="2000" spc="400" dirty="0" smtClean="0">
                <a:solidFill>
                  <a:srgbClr val="0000CD"/>
                </a:solidFill>
                <a:latin typeface="+mj-lt"/>
              </a:rPr>
              <a:t>«Реструктуризация и концентрация</a:t>
            </a:r>
            <a:r>
              <a:rPr kumimoji="1" lang="ru-RU" altLang="ja-JP" sz="1800" spc="400" dirty="0" smtClean="0">
                <a:solidFill>
                  <a:srgbClr val="0000CD"/>
                </a:solidFill>
                <a:latin typeface="+mj-lt"/>
              </a:rPr>
              <a:t>»</a:t>
            </a:r>
          </a:p>
          <a:p>
            <a:pPr>
              <a:buNone/>
            </a:pPr>
            <a:endParaRPr kumimoji="1" lang="ru-RU" altLang="ja-JP" sz="1800" spc="400" dirty="0" smtClean="0">
              <a:solidFill>
                <a:srgbClr val="0000CD"/>
              </a:solidFill>
              <a:latin typeface="+mj-lt"/>
            </a:endParaRP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повышение качества жизни населения; </a:t>
            </a: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формирование опорного каркаса агломерации;</a:t>
            </a: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диверсификация экономики: за </a:t>
            </a:r>
            <a:r>
              <a:rPr lang="ru-RU" sz="1400" dirty="0">
                <a:solidFill>
                  <a:srgbClr val="292A61"/>
                </a:solidFill>
              </a:rPr>
              <a:t>счет развития отраслей эффективной экономической специализации, содействия их модернизации и инновационному развитию, формирования цепочек добавленной стоимости продукции и развития сферы услуг; </a:t>
            </a: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структурная перестройка экономики за счет модернизации «старых» специализаций, унаследованных  с советских времен </a:t>
            </a:r>
            <a:endParaRPr kumimoji="1" lang="ru-RU" altLang="ja-JP" sz="1400" dirty="0" smtClean="0">
              <a:solidFill>
                <a:srgbClr val="292A61"/>
              </a:solidFill>
            </a:endParaRPr>
          </a:p>
          <a:p>
            <a:pPr lvl="0">
              <a:buFont typeface="Arial" pitchFamily="34" charset="0"/>
              <a:buChar char="•"/>
            </a:pPr>
            <a:endParaRPr lang="ru-RU" sz="1400" dirty="0" smtClean="0">
              <a:solidFill>
                <a:srgbClr val="292A6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0" y="858026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09570">
              <a:defRPr/>
            </a:pPr>
            <a:r>
              <a:rPr kumimoji="1" lang="ru-RU" altLang="ja-JP" sz="2000" spc="320" dirty="0" smtClean="0">
                <a:solidFill>
                  <a:srgbClr val="002060"/>
                </a:solidFill>
              </a:rPr>
              <a:t>Сценарий развития агломерации – «Реконструкция и концентрация»</a:t>
            </a:r>
            <a:endParaRPr kumimoji="1" lang="ru-RU" altLang="ja-JP" sz="2000" spc="32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ponkinaao\Documents\Работа\Агломерация\Магнитогорская агломерация\6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0562" y="4041972"/>
            <a:ext cx="2752657" cy="857256"/>
          </a:xfrm>
          <a:prstGeom prst="rect">
            <a:avLst/>
          </a:prstGeom>
          <a:noFill/>
        </p:spPr>
      </p:pic>
      <p:pic>
        <p:nvPicPr>
          <p:cNvPr id="1028" name="Picture 4" descr="C:\Users\ponkinaao\Documents\Работа\Агломерация\Магнитогорская агломерация\2023833.jpg"/>
          <p:cNvPicPr>
            <a:picLocks noChangeAspect="1" noChangeArrowheads="1"/>
          </p:cNvPicPr>
          <p:nvPr/>
        </p:nvPicPr>
        <p:blipFill>
          <a:blip r:embed="rId4" cstate="print"/>
          <a:srcRect t="10324" b="24290"/>
          <a:stretch>
            <a:fillRect/>
          </a:stretch>
        </p:blipFill>
        <p:spPr bwMode="auto">
          <a:xfrm>
            <a:off x="3380562" y="4952792"/>
            <a:ext cx="2767812" cy="1357322"/>
          </a:xfrm>
          <a:prstGeom prst="rect">
            <a:avLst/>
          </a:prstGeom>
          <a:noFill/>
        </p:spPr>
      </p:pic>
      <p:pic>
        <p:nvPicPr>
          <p:cNvPr id="1029" name="Picture 5" descr="C:\Users\ponkinaao\Documents\Работа\Агломерация\Магнитогорская агломерация\KSP_013492_00008_1_t218_174841.jpg"/>
          <p:cNvPicPr>
            <a:picLocks noChangeAspect="1" noChangeArrowheads="1"/>
          </p:cNvPicPr>
          <p:nvPr/>
        </p:nvPicPr>
        <p:blipFill>
          <a:blip r:embed="rId5"/>
          <a:srcRect l="25890" t="38786" b="18549"/>
          <a:stretch>
            <a:fillRect/>
          </a:stretch>
        </p:blipFill>
        <p:spPr bwMode="auto">
          <a:xfrm>
            <a:off x="3380562" y="1572406"/>
            <a:ext cx="2752657" cy="785818"/>
          </a:xfrm>
          <a:prstGeom prst="rect">
            <a:avLst/>
          </a:prstGeom>
          <a:noFill/>
        </p:spPr>
      </p:pic>
      <p:pic>
        <p:nvPicPr>
          <p:cNvPr id="2" name="Picture 2" descr="C:\Users\User\Downloads\99172_b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/>
          <a:stretch/>
        </p:blipFill>
        <p:spPr bwMode="auto">
          <a:xfrm>
            <a:off x="3380561" y="2378232"/>
            <a:ext cx="2752657" cy="16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17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onkinaao\Documents\Работа\Агломерация\схъемы\1\Магнитогорская экономическая зона1.jpg"/>
          <p:cNvPicPr>
            <a:picLocks noChangeAspect="1" noChangeArrowheads="1"/>
          </p:cNvPicPr>
          <p:nvPr/>
        </p:nvPicPr>
        <p:blipFill rotWithShape="1">
          <a:blip r:embed="rId3" cstate="print"/>
          <a:srcRect t="-198" b="501"/>
          <a:stretch/>
        </p:blipFill>
        <p:spPr bwMode="auto">
          <a:xfrm>
            <a:off x="3594877" y="1741672"/>
            <a:ext cx="4471882" cy="5103678"/>
          </a:xfrm>
          <a:prstGeom prst="rect">
            <a:avLst/>
          </a:prstGeom>
          <a:noFill/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Оценка прироста ВРП  64,8 млрд. рублей</a:t>
            </a:r>
            <a:endParaRPr lang="ru-RU" sz="1600" b="1" dirty="0">
              <a:solidFill>
                <a:srgbClr val="FFFFFF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523043" y="286523"/>
            <a:ext cx="9321677" cy="437695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Задача</a:t>
            </a:r>
            <a:r>
              <a:rPr kumimoji="0" lang="ru-RU" sz="2130" b="1" i="0" u="none" strike="noStrike" kern="1200" cap="none" spc="0" normalizeH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2: </a:t>
            </a: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ИННОВАЦИОННОЕ РАЗВИТИЕ</a:t>
            </a:r>
            <a:r>
              <a:rPr lang="ru-RU" sz="2130" b="1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 ТЕРРИТОРИЙ ЭКОНОМИЧЕСКОЙ ЗОНЫ </a:t>
            </a:r>
            <a:endParaRPr kumimoji="0" lang="ru-RU" sz="2130" b="1" i="0" u="none" strike="noStrike" kern="1200" cap="none" spc="0" normalizeH="0" baseline="0" noProof="0" dirty="0" smtClean="0">
              <a:ln>
                <a:noFill/>
              </a:ln>
              <a:solidFill>
                <a:srgbClr val="0C0CC6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0" name="Выноска 2 (с границей) 9"/>
          <p:cNvSpPr/>
          <p:nvPr/>
        </p:nvSpPr>
        <p:spPr>
          <a:xfrm>
            <a:off x="8327455" y="4577553"/>
            <a:ext cx="3714777" cy="1071570"/>
          </a:xfrm>
          <a:prstGeom prst="accentCallout2">
            <a:avLst>
              <a:gd name="adj1" fmla="val 37545"/>
              <a:gd name="adj2" fmla="val -2493"/>
              <a:gd name="adj3" fmla="val 31451"/>
              <a:gd name="adj4" fmla="val -16610"/>
              <a:gd name="adj5" fmla="val -28941"/>
              <a:gd name="adj6" fmla="val -56445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- строительство завода по производству семян подсолнечника, зерновых и трав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разработка месторождения медно-порфировых руд «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Тарутинское</a:t>
            </a:r>
            <a:r>
              <a:rPr lang="ru-RU" altLang="ja-JP" sz="1300" dirty="0" smtClean="0">
                <a:solidFill>
                  <a:srgbClr val="292A61"/>
                </a:solidFill>
              </a:rPr>
              <a:t>»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3" name="Выноска 2 (с границей) 12"/>
          <p:cNvSpPr/>
          <p:nvPr/>
        </p:nvSpPr>
        <p:spPr>
          <a:xfrm flipH="1">
            <a:off x="94415" y="5346650"/>
            <a:ext cx="3286148" cy="1395512"/>
          </a:xfrm>
          <a:prstGeom prst="accentCallout2">
            <a:avLst>
              <a:gd name="adj1" fmla="val 54212"/>
              <a:gd name="adj2" fmla="val -2493"/>
              <a:gd name="adj3" fmla="val 55896"/>
              <a:gd name="adj4" fmla="val -18826"/>
              <a:gd name="adj5" fmla="val 63587"/>
              <a:gd name="adj6" fmla="val -47283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</a:t>
            </a:r>
            <a:r>
              <a:rPr lang="ru-RU" altLang="ja-JP" sz="1300" b="1" dirty="0" smtClean="0">
                <a:solidFill>
                  <a:srgbClr val="C00000"/>
                </a:solidFill>
              </a:rPr>
              <a:t>создание межрегионального центра утилизации</a:t>
            </a:r>
            <a:r>
              <a:rPr lang="ru-RU" altLang="ja-JP" sz="1300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развитие растениеводства: выращивания зерновых, технических, зернобобовых и масленичных культур (в рамках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агрокластера</a:t>
            </a:r>
            <a:r>
              <a:rPr lang="ru-RU" altLang="ja-JP" sz="1300" dirty="0" smtClean="0">
                <a:solidFill>
                  <a:srgbClr val="292A61"/>
                </a:solidFill>
              </a:rPr>
              <a:t>)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реконструкция молочного животноводческого комплекса 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4" name="Выноска 2 (с границей) 13"/>
          <p:cNvSpPr/>
          <p:nvPr/>
        </p:nvSpPr>
        <p:spPr>
          <a:xfrm>
            <a:off x="8327455" y="3141762"/>
            <a:ext cx="3697106" cy="937435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116"/>
              <a:gd name="adj5" fmla="val -8925"/>
              <a:gd name="adj6" fmla="val -59230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altLang="ja-JP" sz="1300" b="1" dirty="0" smtClean="0">
                <a:solidFill>
                  <a:srgbClr val="C00000"/>
                </a:solidFill>
              </a:rPr>
              <a:t>создание </a:t>
            </a:r>
            <a:r>
              <a:rPr lang="ru-RU" altLang="ja-JP" sz="1300" b="1" dirty="0">
                <a:solidFill>
                  <a:srgbClr val="C00000"/>
                </a:solidFill>
              </a:rPr>
              <a:t>межрегионального </a:t>
            </a:r>
            <a:r>
              <a:rPr lang="ru-RU" altLang="ja-JP" sz="1300" b="1" dirty="0" err="1">
                <a:solidFill>
                  <a:srgbClr val="C00000"/>
                </a:solidFill>
              </a:rPr>
              <a:t>агрокластера</a:t>
            </a:r>
            <a:r>
              <a:rPr lang="ru-RU" altLang="ja-JP" sz="1300" b="1" dirty="0">
                <a:solidFill>
                  <a:srgbClr val="C00000"/>
                </a:solidFill>
              </a:rPr>
              <a:t> </a:t>
            </a:r>
            <a:r>
              <a:rPr lang="ru-RU" altLang="ja-JP" sz="1300" b="1" dirty="0" err="1">
                <a:solidFill>
                  <a:srgbClr val="C00000"/>
                </a:solidFill>
              </a:rPr>
              <a:t>ЮжноугоУрала</a:t>
            </a:r>
            <a:endParaRPr lang="ru-RU" altLang="ja-JP" sz="1300" b="1" dirty="0">
              <a:solidFill>
                <a:srgbClr val="C00000"/>
              </a:solidFill>
            </a:endParaRPr>
          </a:p>
          <a:p>
            <a:pPr algn="just"/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- строительство «</a:t>
            </a:r>
            <a:r>
              <a:rPr lang="ru-RU" sz="1300" dirty="0" err="1" smtClean="0">
                <a:solidFill>
                  <a:schemeClr val="tx2">
                    <a:lumMod val="50000"/>
                  </a:schemeClr>
                </a:solidFill>
              </a:rPr>
              <a:t>Золотоизвлекательной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 фабрики» 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организация производства бесшовных труб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pic>
        <p:nvPicPr>
          <p:cNvPr id="16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 cstate="print"/>
          <a:srcRect l="37489" t="36599" r="37702" b="38592"/>
          <a:stretch>
            <a:fillRect/>
          </a:stretch>
        </p:blipFill>
        <p:spPr bwMode="auto">
          <a:xfrm>
            <a:off x="4987917" y="4079197"/>
            <a:ext cx="214314" cy="2143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</p:pic>
      <p:sp>
        <p:nvSpPr>
          <p:cNvPr id="19" name="Выноска 2 (с границей) 18"/>
          <p:cNvSpPr/>
          <p:nvPr/>
        </p:nvSpPr>
        <p:spPr>
          <a:xfrm>
            <a:off x="8309785" y="2211928"/>
            <a:ext cx="3714776" cy="785818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319"/>
              <a:gd name="adj5" fmla="val 14472"/>
              <a:gd name="adj6" fmla="val -46647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</a:t>
            </a:r>
            <a:r>
              <a:rPr lang="ru-RU" altLang="ja-JP" sz="1300" dirty="0">
                <a:solidFill>
                  <a:srgbClr val="292A61"/>
                </a:solidFill>
              </a:rPr>
              <a:t>в</a:t>
            </a:r>
            <a:r>
              <a:rPr lang="ru-RU" sz="1300" dirty="0" smtClean="0">
                <a:solidFill>
                  <a:srgbClr val="292A61"/>
                </a:solidFill>
              </a:rPr>
              <a:t>осстановление </a:t>
            </a:r>
            <a:r>
              <a:rPr lang="ru-RU" sz="1300" dirty="0">
                <a:solidFill>
                  <a:srgbClr val="292A61"/>
                </a:solidFill>
              </a:rPr>
              <a:t>работы Уйского сыроваренного завода с преимущественной ориентацией на поставку молока-сырья  произведенного на территории Уйского района</a:t>
            </a:r>
            <a:endParaRPr lang="ru-RU" altLang="ja-JP" sz="1300" dirty="0" smtClean="0">
              <a:solidFill>
                <a:srgbClr val="292A61"/>
              </a:solidFill>
            </a:endParaRPr>
          </a:p>
        </p:txBody>
      </p:sp>
      <p:sp>
        <p:nvSpPr>
          <p:cNvPr id="20" name="Выноска 2 (с границей) 19"/>
          <p:cNvSpPr/>
          <p:nvPr/>
        </p:nvSpPr>
        <p:spPr>
          <a:xfrm>
            <a:off x="8309785" y="5954634"/>
            <a:ext cx="3714776" cy="571504"/>
          </a:xfrm>
          <a:prstGeom prst="accentCallout2">
            <a:avLst>
              <a:gd name="adj1" fmla="val 37545"/>
              <a:gd name="adj2" fmla="val -2493"/>
              <a:gd name="adj3" fmla="val 35895"/>
              <a:gd name="adj4" fmla="val -16704"/>
              <a:gd name="adj5" fmla="val -41508"/>
              <a:gd name="adj6" fmla="val -63031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строительство завода по разработке гранитных залежей и производству строительных материалов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Выноска 2 (с границей) 20"/>
          <p:cNvSpPr/>
          <p:nvPr/>
        </p:nvSpPr>
        <p:spPr>
          <a:xfrm flipH="1">
            <a:off x="165853" y="1792419"/>
            <a:ext cx="3214710" cy="2501091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116"/>
              <a:gd name="adj5" fmla="val 90251"/>
              <a:gd name="adj6" fmla="val -52460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b="1" dirty="0" smtClean="0">
                <a:solidFill>
                  <a:srgbClr val="C00000"/>
                </a:solidFill>
              </a:rPr>
              <a:t>создание горно-металлургического кластера – международного центра высокотехнологичной металлургии и новых материалов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b="1" dirty="0">
                <a:solidFill>
                  <a:srgbClr val="C00000"/>
                </a:solidFill>
              </a:rPr>
              <a:t> </a:t>
            </a:r>
            <a:r>
              <a:rPr lang="ru-RU" altLang="ja-JP" sz="1300" b="1" dirty="0" smtClean="0">
                <a:solidFill>
                  <a:srgbClr val="C00000"/>
                </a:solidFill>
              </a:rPr>
              <a:t>модернизация общественного транспорта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развитие индустриального парка «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ММК-Индустриальный</a:t>
            </a:r>
            <a:r>
              <a:rPr lang="ru-RU" altLang="ja-JP" sz="1300" dirty="0" smtClean="0">
                <a:solidFill>
                  <a:srgbClr val="292A61"/>
                </a:solidFill>
              </a:rPr>
              <a:t> парк» (           )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altLang="ja-JP" sz="1300" dirty="0" smtClean="0">
                <a:solidFill>
                  <a:srgbClr val="292A61"/>
                </a:solidFill>
              </a:rPr>
              <a:t>строительство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аглофабрики</a:t>
            </a:r>
            <a:r>
              <a:rPr lang="ru-RU" altLang="ja-JP" sz="1300" dirty="0" smtClean="0">
                <a:solidFill>
                  <a:srgbClr val="292A61"/>
                </a:solidFill>
              </a:rPr>
              <a:t> ПАО «ММК»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полигона для размещения отходов (Восточный карьер)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b="1" dirty="0" smtClean="0">
                <a:solidFill>
                  <a:srgbClr val="292A61"/>
                </a:solidFill>
              </a:rPr>
              <a:t> </a:t>
            </a:r>
            <a:r>
              <a:rPr lang="ru-RU" altLang="ja-JP" sz="1300" b="1" dirty="0" smtClean="0">
                <a:solidFill>
                  <a:srgbClr val="C00000"/>
                </a:solidFill>
              </a:rPr>
              <a:t>строительство многофункционального медицинского центра Магнитогорска</a:t>
            </a:r>
            <a:endParaRPr lang="ru-RU" altLang="ja-JP" sz="13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7608" y="2031445"/>
            <a:ext cx="744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УЙСКИЙ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 cstate="print"/>
          <a:srcRect l="37489" t="36599" r="37702" b="38592"/>
          <a:stretch>
            <a:fillRect/>
          </a:stretch>
        </p:blipFill>
        <p:spPr bwMode="auto">
          <a:xfrm>
            <a:off x="1774726" y="2925738"/>
            <a:ext cx="214314" cy="21431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577239" y="1373500"/>
            <a:ext cx="631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292A61"/>
                </a:solidFill>
              </a:rPr>
              <a:t>МЕЖРЕГИОНАЛЬНЫЕ И МЕЖМУНИЦИПАЛЬНЫЕ ПРОЕКТЫ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20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23" name="Выноска 2 (с границей) 22"/>
          <p:cNvSpPr/>
          <p:nvPr/>
        </p:nvSpPr>
        <p:spPr>
          <a:xfrm flipH="1">
            <a:off x="118542" y="4662480"/>
            <a:ext cx="3286148" cy="450858"/>
          </a:xfrm>
          <a:prstGeom prst="accentCallout2">
            <a:avLst>
              <a:gd name="adj1" fmla="val 54212"/>
              <a:gd name="adj2" fmla="val -2493"/>
              <a:gd name="adj3" fmla="val 55896"/>
              <a:gd name="adj4" fmla="val -18826"/>
              <a:gd name="adj5" fmla="val 63587"/>
              <a:gd name="adj6" fmla="val -47283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</a:t>
            </a:r>
            <a:r>
              <a:rPr lang="ru-RU" altLang="ja-JP" sz="1300" b="1" dirty="0" smtClean="0">
                <a:solidFill>
                  <a:srgbClr val="C00000"/>
                </a:solidFill>
              </a:rPr>
              <a:t>создание межрегионального туристического кластера</a:t>
            </a:r>
            <a:endParaRPr lang="ru-RU" altLang="ja-JP" sz="1300" dirty="0" smtClean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3594877" y="4463007"/>
            <a:ext cx="1393040" cy="424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594877" y="4887909"/>
            <a:ext cx="1132177" cy="6128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8095471" y="878487"/>
            <a:ext cx="4096533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ru-RU" altLang="ja-JP" sz="1800" b="1" spc="40" dirty="0" smtClean="0">
                <a:solidFill>
                  <a:schemeClr val="bg1"/>
                </a:solidFill>
                <a:latin typeface="+mj-lt"/>
              </a:rPr>
              <a:t>ИНФРАСТРУКТУРНЫЕ</a:t>
            </a:r>
            <a:r>
              <a:rPr kumimoji="1" lang="ru-RU" altLang="ja-JP" sz="1800" b="1" spc="70" dirty="0" smtClean="0">
                <a:solidFill>
                  <a:schemeClr val="bg1"/>
                </a:solidFill>
                <a:latin typeface="+mj-lt"/>
              </a:rPr>
              <a:t> ОГРАНИЧЕНИЯ: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5470" y="1286654"/>
            <a:ext cx="4071966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Федеральные</a:t>
            </a:r>
            <a:r>
              <a:rPr lang="ru-RU" sz="1800" b="1" dirty="0" smtClean="0">
                <a:solidFill>
                  <a:srgbClr val="002060"/>
                </a:solidFill>
              </a:rPr>
              <a:t>: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часть маршрута железнодорожного грузопотока </a:t>
            </a:r>
            <a:r>
              <a:rPr lang="ru-RU" sz="1400" dirty="0" smtClean="0">
                <a:solidFill>
                  <a:srgbClr val="C00000"/>
                </a:solidFill>
              </a:rPr>
              <a:t>проходит по территории Казахстана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высокие транспортные издержки, вследствие  </a:t>
            </a:r>
            <a:r>
              <a:rPr lang="ru-RU" sz="1400" dirty="0" smtClean="0">
                <a:solidFill>
                  <a:srgbClr val="C00000"/>
                </a:solidFill>
              </a:rPr>
              <a:t>отсутствия оптимальной железнодорожной логистики, </a:t>
            </a:r>
            <a:r>
              <a:rPr lang="ru-RU" sz="1400" dirty="0" smtClean="0">
                <a:solidFill>
                  <a:srgbClr val="292A61"/>
                </a:solidFill>
              </a:rPr>
              <a:t>а именно: отсутствуют участки ж/</a:t>
            </a:r>
            <a:r>
              <a:rPr lang="ru-RU" sz="1400" dirty="0" err="1" smtClean="0">
                <a:solidFill>
                  <a:srgbClr val="292A61"/>
                </a:solidFill>
              </a:rPr>
              <a:t>д</a:t>
            </a:r>
            <a:r>
              <a:rPr lang="ru-RU" sz="1400" dirty="0" smtClean="0">
                <a:solidFill>
                  <a:srgbClr val="292A61"/>
                </a:solidFill>
              </a:rPr>
              <a:t> «Пирит(Карабаш)-Миасс»</a:t>
            </a:r>
            <a:r>
              <a:rPr lang="ru-RU" sz="1400" dirty="0" smtClean="0">
                <a:solidFill>
                  <a:srgbClr val="C00000"/>
                </a:solidFill>
              </a:rPr>
              <a:t>(1)</a:t>
            </a:r>
            <a:r>
              <a:rPr lang="ru-RU" sz="1400" dirty="0" smtClean="0">
                <a:solidFill>
                  <a:srgbClr val="292A61"/>
                </a:solidFill>
              </a:rPr>
              <a:t>, «Учалы (Башкортостан)-Магнитогорск»</a:t>
            </a:r>
            <a:r>
              <a:rPr lang="ru-RU" sz="1400" dirty="0" smtClean="0">
                <a:solidFill>
                  <a:srgbClr val="C00000"/>
                </a:solidFill>
              </a:rPr>
              <a:t>(2)</a:t>
            </a:r>
            <a:r>
              <a:rPr lang="ru-RU" sz="1400" dirty="0" smtClean="0">
                <a:solidFill>
                  <a:srgbClr val="292A61"/>
                </a:solidFill>
              </a:rPr>
              <a:t>,</a:t>
            </a:r>
            <a:br>
              <a:rPr lang="ru-RU" sz="1400" dirty="0" smtClean="0">
                <a:solidFill>
                  <a:srgbClr val="292A61"/>
                </a:solidFill>
              </a:rPr>
            </a:br>
            <a:r>
              <a:rPr lang="ru-RU" sz="1400" dirty="0" smtClean="0">
                <a:solidFill>
                  <a:srgbClr val="292A61"/>
                </a:solidFill>
              </a:rPr>
              <a:t>«Сибай(Башкортостан)-Орск (Оренбургская обл.)» </a:t>
            </a:r>
            <a:r>
              <a:rPr lang="ru-RU" sz="1400" dirty="0" smtClean="0">
                <a:solidFill>
                  <a:srgbClr val="C00000"/>
                </a:solidFill>
              </a:rPr>
              <a:t>(3)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C00000"/>
                </a:solidFill>
              </a:rPr>
              <a:t>- отсутствие </a:t>
            </a:r>
            <a:r>
              <a:rPr lang="ru-RU" sz="1400" dirty="0" smtClean="0">
                <a:solidFill>
                  <a:srgbClr val="292A61"/>
                </a:solidFill>
              </a:rPr>
              <a:t>современных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err="1" smtClean="0">
                <a:solidFill>
                  <a:srgbClr val="C00000"/>
                </a:solidFill>
              </a:rPr>
              <a:t>логистических</a:t>
            </a:r>
            <a:r>
              <a:rPr lang="ru-RU" sz="1400" dirty="0" smtClean="0">
                <a:solidFill>
                  <a:srgbClr val="C00000"/>
                </a:solidFill>
              </a:rPr>
              <a:t> комплексов </a:t>
            </a:r>
            <a:r>
              <a:rPr lang="ru-RU" sz="1400" dirty="0" smtClean="0">
                <a:solidFill>
                  <a:srgbClr val="292A61"/>
                </a:solidFill>
              </a:rPr>
              <a:t>и терминалов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низкая интеграция Челябинской области в мировую авиационно-транспортную систему</a:t>
            </a:r>
          </a:p>
          <a:p>
            <a:pPr>
              <a:spcBef>
                <a:spcPts val="600"/>
              </a:spcBef>
            </a:pPr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Региональные</a:t>
            </a:r>
            <a:r>
              <a:rPr lang="ru-RU" sz="1800" b="1" dirty="0" smtClean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низкий уровень технического </a:t>
            </a:r>
            <a:r>
              <a:rPr lang="ru-RU" sz="1400" dirty="0" smtClean="0">
                <a:solidFill>
                  <a:srgbClr val="002060"/>
                </a:solidFill>
              </a:rPr>
              <a:t>состояния сети межмуниципальных и муниципальных автодорог;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отсутствует транспортная инфраструктура,</a:t>
            </a:r>
            <a:br>
              <a:rPr lang="ru-RU" sz="1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C00000"/>
                </a:solidFill>
              </a:rPr>
              <a:t>связывающая напрямую </a:t>
            </a:r>
            <a:r>
              <a:rPr lang="ru-RU" sz="1400" dirty="0" smtClean="0">
                <a:solidFill>
                  <a:srgbClr val="002060"/>
                </a:solidFill>
              </a:rPr>
              <a:t>межрегиональные промышленные центры Республики Башкортостан и южные территории Челябинской области </a:t>
            </a:r>
            <a:r>
              <a:rPr lang="ru-RU" sz="1400" dirty="0" smtClean="0">
                <a:solidFill>
                  <a:srgbClr val="C00000"/>
                </a:solidFill>
              </a:rPr>
              <a:t>(4)</a:t>
            </a:r>
            <a:r>
              <a:rPr lang="ru-RU" sz="1400" dirty="0" smtClean="0">
                <a:solidFill>
                  <a:srgbClr val="002060"/>
                </a:solidFill>
              </a:rPr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развитие </a:t>
            </a:r>
            <a:r>
              <a:rPr lang="ru-RU" sz="1400" dirty="0" smtClean="0">
                <a:solidFill>
                  <a:srgbClr val="C00000"/>
                </a:solidFill>
              </a:rPr>
              <a:t>пригородных зон </a:t>
            </a:r>
            <a:r>
              <a:rPr lang="ru-RU" sz="1400" dirty="0" smtClean="0">
                <a:solidFill>
                  <a:srgbClr val="002060"/>
                </a:solidFill>
              </a:rPr>
              <a:t>происходит  в </a:t>
            </a:r>
            <a:r>
              <a:rPr lang="ru-RU" sz="1400" dirty="0" smtClean="0">
                <a:solidFill>
                  <a:srgbClr val="C00000"/>
                </a:solidFill>
              </a:rPr>
              <a:t>отсутствии сформированной системы транспортной инфраструктурой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ponkinaao\Documents\Работа\Агломерация\Магнитогорская агломерация\yuzhno-uralskaya.jpg"/>
          <p:cNvPicPr>
            <a:picLocks noChangeAspect="1" noChangeArrowheads="1"/>
          </p:cNvPicPr>
          <p:nvPr/>
        </p:nvPicPr>
        <p:blipFill>
          <a:blip r:embed="rId3"/>
          <a:srcRect l="27304" t="13965" r="31653" b="4454"/>
          <a:stretch>
            <a:fillRect/>
          </a:stretch>
        </p:blipFill>
        <p:spPr bwMode="auto">
          <a:xfrm>
            <a:off x="880232" y="500836"/>
            <a:ext cx="7143800" cy="6300474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 rot="2449716">
            <a:off x="5035277" y="1828002"/>
            <a:ext cx="457099" cy="921545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3396418">
            <a:off x="3305454" y="2556224"/>
            <a:ext cx="614530" cy="1348905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139420" y="2888683"/>
            <a:ext cx="928694" cy="714380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5003951" y="2072472"/>
            <a:ext cx="428628" cy="428628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 flipH="1" flipV="1">
            <a:off x="1513510" y="4311491"/>
            <a:ext cx="1071570" cy="642942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 rot="1792542">
            <a:off x="1746862" y="4017727"/>
            <a:ext cx="614530" cy="1348905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952198" y="1572406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1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6380" y="3144042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2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0430" y="4787116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3</a:t>
            </a:r>
            <a:endParaRPr lang="ru-RU" sz="1800" b="1" dirty="0">
              <a:solidFill>
                <a:srgbClr val="C00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666050" y="3001166"/>
            <a:ext cx="1500198" cy="571505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80364" y="3286918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4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80298" y="2643976"/>
            <a:ext cx="688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с.Кага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594612" y="292972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694545" y="3669459"/>
            <a:ext cx="131158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БАШКОРТОСТАН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207774" y="6470680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21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 rot="19403295">
            <a:off x="4476588" y="4020285"/>
            <a:ext cx="964446" cy="493226"/>
          </a:xfrm>
          <a:prstGeom prst="ellipse">
            <a:avLst/>
          </a:prstGeom>
          <a:solidFill>
            <a:srgbClr val="C0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4254" y="1490251"/>
            <a:ext cx="123163" cy="384715"/>
          </a:xfrm>
          <a:prstGeom prst="rect">
            <a:avLst/>
          </a:prstGeom>
          <a:noFill/>
          <a:ln>
            <a:noFill/>
          </a:ln>
        </p:spPr>
        <p:txBody>
          <a:bodyPr wrap="none" lIns="60954" tIns="30477" rIns="60954" bIns="30477" rtlCol="0">
            <a:spAutoFit/>
          </a:bodyPr>
          <a:lstStyle/>
          <a:p>
            <a:pPr algn="r"/>
            <a:endParaRPr lang="ru-RU" dirty="0"/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03638"/>
              </p:ext>
            </p:extLst>
          </p:nvPr>
        </p:nvGraphicFramePr>
        <p:xfrm>
          <a:off x="523042" y="1621336"/>
          <a:ext cx="10930015" cy="354227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36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7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инфраструктурные проекты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Годы реализации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объема инвестиций, млрд. рублей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прироста ВРП, млрд. рублей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Реконструкция аэропорта г.Магнитогорска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2018-2025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Проработка вопроса строительства автодороги «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Стерлитамак-Кага-Магнитогорск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2018-2035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не требуется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42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</a:t>
                      </a:r>
                      <a:r>
                        <a:rPr lang="ru-RU" altLang="ja-JP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транспортного 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коридора «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Екатеринбург-Кыштым-Карабаш-Миасс-Магнитогорск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на участке железной дороги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«Пирит-Миасс»,</a:t>
                      </a:r>
                      <a:r>
                        <a:rPr lang="ru-RU" altLang="ja-JP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«Учалы – 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Абзаково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2018-2035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550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Ремонт 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автомобильных дорог  регионального значения: </a:t>
                      </a:r>
                    </a:p>
                    <a:p>
                      <a:pPr marL="0" lvl="1" indent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- «Балканы-автодорога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Нагайбакский</a:t>
                      </a:r>
                      <a:r>
                        <a:rPr lang="ru-RU" altLang="ja-JP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Фершампенуаз»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1" indent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altLang="ja-JP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Гумбейский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ja-JP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Переселенческий </a:t>
                      </a:r>
                      <a:r>
                        <a:rPr lang="ru-RU" altLang="ja-JP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автодорога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Нагайбакский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ja-JP" sz="1300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Фершампенуаз»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2018-2019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60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Инфраструктурные проекты Магнитогорской агломерации, включая модернизацию энергетического комплекса, водоснабжения и теплоснабжения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6,6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60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Проектирование и строительство межмуниципального полигона</a:t>
                      </a:r>
                      <a:b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по захоронению твёрдых бытовых отходов на территории Магнитогорского городского округа</a:t>
                      </a: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r" defTabSz="1088502" rtl="0" eaLnBrk="1" latinLnBrk="0" hangingPunct="1"/>
                      <a:r>
                        <a:rPr lang="ru-RU" altLang="ja-JP" sz="13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endParaRPr lang="ru-RU" altLang="ja-JP" sz="13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altLang="ja-JP" sz="13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2018-2035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00726" y="277457"/>
            <a:ext cx="9352134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Задача 3: РАЗВИТИЕ ИНФРАСТРУКТУРНЫХ ПРОСТРАНСТВЕННЫХ СИСТЕМ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22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5"/>
          </p:nvPr>
        </p:nvSpPr>
        <p:spPr>
          <a:xfrm>
            <a:off x="6286457" y="1500968"/>
            <a:ext cx="5599142" cy="646191"/>
          </a:xfrm>
        </p:spPr>
        <p:txBody>
          <a:bodyPr/>
          <a:lstStyle/>
          <a:p>
            <a:pPr>
              <a:buNone/>
            </a:pPr>
            <a:r>
              <a:rPr kumimoji="1" lang="ru-RU" altLang="ja-JP" sz="2600" dirty="0" smtClean="0">
                <a:solidFill>
                  <a:srgbClr val="0000CD"/>
                </a:solidFill>
              </a:rPr>
              <a:t>Агломерация «Горный Урал»</a:t>
            </a:r>
            <a:endParaRPr kumimoji="1" lang="ja-JP" altLang="en-US" sz="2600" dirty="0">
              <a:solidFill>
                <a:srgbClr val="0000CD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33" dirty="0" smtClean="0">
                <a:solidFill>
                  <a:srgbClr val="FFFFFF"/>
                </a:solidFill>
                <a:latin typeface="Calibri" panose="020F0502020204030204"/>
              </a:rPr>
              <a:t>	Экономическая </a:t>
            </a:r>
            <a:r>
              <a:rPr kumimoji="0" lang="ru-RU" sz="25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зона 3</a:t>
            </a:r>
            <a:endParaRPr kumimoji="0" lang="ru-RU" sz="25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テキスト プレースホルダー 22"/>
          <p:cNvSpPr txBox="1">
            <a:spLocks/>
          </p:cNvSpPr>
          <p:nvPr/>
        </p:nvSpPr>
        <p:spPr>
          <a:xfrm>
            <a:off x="6166645" y="2277666"/>
            <a:ext cx="5500726" cy="4214842"/>
          </a:xfrm>
          <a:prstGeom prst="rect">
            <a:avLst/>
          </a:prstGeom>
        </p:spPr>
        <p:txBody>
          <a:bodyPr vert="horz" lIns="108850" tIns="54425" rIns="108850" bIns="54425" rtlCol="0">
            <a:normAutofit fontScale="92500" lnSpcReduction="20000"/>
          </a:bodyPr>
          <a:lstStyle/>
          <a:p>
            <a:pPr marL="1588" lvl="1" indent="-1588" algn="just">
              <a:lnSpc>
                <a:spcPct val="14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ru-RU" sz="1500" dirty="0" smtClean="0">
                <a:solidFill>
                  <a:srgbClr val="292A61"/>
                </a:solidFill>
              </a:rPr>
              <a:t>полицентрическая агломерация расположена на пересечении мощной широтной оси «Запад-Восток» и меридиональной транспортной Уральской оси, соединяющей Свердловскую и Оренбургскую области с исторически сложившимися промышленными отраслями и развитым спортивно-туристическим комплексом, сформировавшимся на базе уникальных природно-рекреационных ресурсов</a:t>
            </a:r>
          </a:p>
          <a:p>
            <a:pPr marL="455613" marR="0" lvl="0" indent="-455613" algn="just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altLang="ja-JP" sz="1500" b="0" i="0" u="none" strike="noStrike" kern="1200" cap="none" spc="200" normalizeH="0" baseline="0" noProof="0" dirty="0" smtClean="0">
              <a:ln>
                <a:noFill/>
              </a:ln>
              <a:solidFill>
                <a:srgbClr val="0000CD"/>
              </a:solidFill>
              <a:effectLst/>
              <a:uLnTx/>
              <a:uFillTx/>
              <a:latin typeface="+mj-lt"/>
            </a:endParaRPr>
          </a:p>
          <a:p>
            <a:pPr marL="455613" marR="0" lvl="0" indent="-455613" algn="just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ja-JP" sz="2300" b="0" i="0" u="none" strike="noStrike" kern="1200" cap="none" spc="200" normalizeH="0" baseline="0" noProof="0" dirty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Перспективные специализации:</a:t>
            </a:r>
          </a:p>
          <a:p>
            <a:pPr marL="266700" indent="-266700" algn="just">
              <a:lnSpc>
                <a:spcPct val="160000"/>
              </a:lnSpc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292A61"/>
                </a:solidFill>
              </a:rPr>
              <a:t>корпусные компоненты и узлы морских баллистических ракет, аппаратура контроля и управления</a:t>
            </a:r>
          </a:p>
          <a:p>
            <a:pPr marL="266700" indent="-266700" algn="just">
              <a:lnSpc>
                <a:spcPct val="160000"/>
              </a:lnSpc>
              <a:buFont typeface="Arial" pitchFamily="34" charset="0"/>
              <a:buChar char="•"/>
            </a:pPr>
            <a:r>
              <a:rPr lang="ru-RU" altLang="ja-JP" sz="1500" dirty="0" smtClean="0">
                <a:solidFill>
                  <a:srgbClr val="292A61"/>
                </a:solidFill>
              </a:rPr>
              <a:t>производство </a:t>
            </a:r>
            <a:r>
              <a:rPr lang="ru-RU" altLang="ja-JP" sz="1500" dirty="0">
                <a:solidFill>
                  <a:srgbClr val="292A61"/>
                </a:solidFill>
              </a:rPr>
              <a:t>высокотехнологичных синтетических тканей и технического текстиля 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292A61"/>
                </a:solidFill>
              </a:rPr>
              <a:t>легкая промышленность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1500" dirty="0" smtClean="0">
                <a:solidFill>
                  <a:srgbClr val="292A61"/>
                </a:solidFill>
              </a:rPr>
              <a:t>туризм</a:t>
            </a:r>
          </a:p>
          <a:p>
            <a:pPr marL="407988" indent="-407988"/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ja-JP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292A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22754" y="277457"/>
            <a:ext cx="7611273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КЛЮЧЕВЫЕ ХАРАКТЕРИСТИКИ И ВОЗМОЖНОСТИ РАЗВИТИЯ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0" y="858026"/>
            <a:ext cx="9452793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80975" lvl="0" defTabSz="609570">
              <a:defRPr/>
            </a:pPr>
            <a:r>
              <a:rPr kumimoji="1" lang="ru-RU" altLang="ja-JP" sz="2000" spc="320" dirty="0" smtClean="0">
                <a:solidFill>
                  <a:srgbClr val="002060"/>
                </a:solidFill>
              </a:rPr>
              <a:t>Сценарий развития агломерации – «Реконструкция и концентрация»</a:t>
            </a:r>
            <a:endParaRPr kumimoji="1" lang="ru-RU" altLang="ja-JP" sz="2000" spc="32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852" y="1429530"/>
            <a:ext cx="2928958" cy="46628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ru-RU" altLang="ja-JP" sz="2000" spc="400" dirty="0" smtClean="0">
                <a:solidFill>
                  <a:srgbClr val="0000CD"/>
                </a:solidFill>
                <a:latin typeface="+mj-lt"/>
              </a:rPr>
              <a:t>«Реструктуризация и концентрация</a:t>
            </a:r>
            <a:r>
              <a:rPr kumimoji="1" lang="ru-RU" altLang="ja-JP" sz="1800" spc="400" dirty="0" smtClean="0">
                <a:solidFill>
                  <a:srgbClr val="0000CD"/>
                </a:solidFill>
                <a:latin typeface="+mj-lt"/>
              </a:rPr>
              <a:t>»</a:t>
            </a:r>
          </a:p>
          <a:p>
            <a:pPr>
              <a:buNone/>
            </a:pPr>
            <a:endParaRPr kumimoji="1" lang="ru-RU" altLang="ja-JP" sz="1800" spc="400" dirty="0" smtClean="0">
              <a:solidFill>
                <a:srgbClr val="0000CD"/>
              </a:solidFill>
              <a:latin typeface="+mj-lt"/>
            </a:endParaRP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повышение качества жизни населения; </a:t>
            </a: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формирование опорного каркаса агломерации;</a:t>
            </a: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292A61"/>
                </a:solidFill>
              </a:rPr>
              <a:t>диверсификация экономики: </a:t>
            </a:r>
            <a:r>
              <a:rPr lang="ru-RU" sz="1400" dirty="0" smtClean="0">
                <a:solidFill>
                  <a:srgbClr val="292A61"/>
                </a:solidFill>
              </a:rPr>
              <a:t>за </a:t>
            </a:r>
            <a:r>
              <a:rPr lang="ru-RU" sz="1400" dirty="0">
                <a:solidFill>
                  <a:srgbClr val="292A61"/>
                </a:solidFill>
              </a:rPr>
              <a:t>счет развития отраслей эффективной экономической специализации, содействия их модернизации и инновационному развитию, формирования цепочек добавленной стоимости продукции и развития сферы услуг; </a:t>
            </a: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структурная перестройка экономики за счет модернизации «старых» специализаций, унаследованных  с советских времен </a:t>
            </a:r>
          </a:p>
        </p:txBody>
      </p:sp>
      <p:pic>
        <p:nvPicPr>
          <p:cNvPr id="3074" name="Picture 2" descr="C:\Users\ponkinaao\Documents\Работа\Агломерация\Горный Урал\uralaz.jpg"/>
          <p:cNvPicPr>
            <a:picLocks noChangeAspect="1" noChangeArrowheads="1"/>
          </p:cNvPicPr>
          <p:nvPr/>
        </p:nvPicPr>
        <p:blipFill>
          <a:blip r:embed="rId3" cstate="print"/>
          <a:srcRect t="26405"/>
          <a:stretch>
            <a:fillRect/>
          </a:stretch>
        </p:blipFill>
        <p:spPr bwMode="auto">
          <a:xfrm>
            <a:off x="3632183" y="2973704"/>
            <a:ext cx="2463023" cy="1099032"/>
          </a:xfrm>
          <a:prstGeom prst="rect">
            <a:avLst/>
          </a:prstGeom>
          <a:noFill/>
        </p:spPr>
      </p:pic>
      <p:pic>
        <p:nvPicPr>
          <p:cNvPr id="3075" name="Picture 3" descr="C:\Users\ponkinaao\Documents\Работа\Агломерация\Горный Урал\0_7dfe1_2552bff2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570" y="5329704"/>
            <a:ext cx="1571635" cy="1029048"/>
          </a:xfrm>
          <a:prstGeom prst="rect">
            <a:avLst/>
          </a:prstGeom>
          <a:noFill/>
        </p:spPr>
      </p:pic>
      <p:pic>
        <p:nvPicPr>
          <p:cNvPr id="3076" name="Picture 4" descr="C:\Users\ponkinaao\Documents\Работа\Агломерация\Горный Урал\maxresdefault.jpg"/>
          <p:cNvPicPr>
            <a:picLocks noChangeAspect="1" noChangeArrowheads="1"/>
          </p:cNvPicPr>
          <p:nvPr/>
        </p:nvPicPr>
        <p:blipFill>
          <a:blip r:embed="rId5" cstate="print"/>
          <a:srcRect r="37692" b="-1477"/>
          <a:stretch>
            <a:fillRect/>
          </a:stretch>
        </p:blipFill>
        <p:spPr bwMode="auto">
          <a:xfrm>
            <a:off x="3597951" y="5358620"/>
            <a:ext cx="925619" cy="1000132"/>
          </a:xfrm>
          <a:prstGeom prst="rect">
            <a:avLst/>
          </a:prstGeom>
          <a:noFill/>
        </p:spPr>
      </p:pic>
      <p:pic>
        <p:nvPicPr>
          <p:cNvPr id="3078" name="Picture 6" descr="C:\Users\ponkinaao\Documents\Работа\Агломерация\Горный Урал\6b8774221e5bb5fbbb15a9137cb93ca4.jpg"/>
          <p:cNvPicPr>
            <a:picLocks noChangeAspect="1" noChangeArrowheads="1"/>
          </p:cNvPicPr>
          <p:nvPr/>
        </p:nvPicPr>
        <p:blipFill>
          <a:blip r:embed="rId6"/>
          <a:srcRect l="6518" t="8578" b="15100"/>
          <a:stretch>
            <a:fillRect/>
          </a:stretch>
        </p:blipFill>
        <p:spPr bwMode="auto">
          <a:xfrm>
            <a:off x="3594876" y="4091816"/>
            <a:ext cx="2500330" cy="1195366"/>
          </a:xfrm>
          <a:prstGeom prst="rect">
            <a:avLst/>
          </a:prstGeom>
          <a:noFill/>
        </p:spPr>
      </p:pic>
      <p:pic>
        <p:nvPicPr>
          <p:cNvPr id="3079" name="Picture 7" descr="C:\Users\ponkinaao\Documents\Работа\Агломерация\Горный Урал\4ffe883aafce0749c3473e33069b9d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4876" y="1500968"/>
            <a:ext cx="2500330" cy="142876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23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onkinaao\Documents\Работа\Агломерация\схъемы\1\ГОРНЫЙ УРАЛ ТЕРПЛАНИРОВАНИ1.png"/>
          <p:cNvPicPr>
            <a:picLocks noChangeAspect="1" noChangeArrowheads="1"/>
          </p:cNvPicPr>
          <p:nvPr/>
        </p:nvPicPr>
        <p:blipFill>
          <a:blip r:embed="rId3"/>
          <a:srcRect l="9596" t="21817" r="-73" b="-2287"/>
          <a:stretch>
            <a:fillRect/>
          </a:stretch>
        </p:blipFill>
        <p:spPr bwMode="auto">
          <a:xfrm>
            <a:off x="3666313" y="1715282"/>
            <a:ext cx="4714908" cy="5000660"/>
          </a:xfrm>
          <a:prstGeom prst="rect">
            <a:avLst/>
          </a:prstGeom>
          <a:noFill/>
        </p:spPr>
      </p:pic>
      <p:pic>
        <p:nvPicPr>
          <p:cNvPr id="1027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 cstate="print"/>
          <a:srcRect l="37489" t="36599" r="37702" b="38592"/>
          <a:stretch>
            <a:fillRect/>
          </a:stretch>
        </p:blipFill>
        <p:spPr bwMode="auto">
          <a:xfrm>
            <a:off x="7381090" y="2286786"/>
            <a:ext cx="216000" cy="2160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6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5" cstate="print"/>
          <a:srcRect l="37489" t="36599" r="37702" b="38592"/>
          <a:stretch>
            <a:fillRect/>
          </a:stretch>
        </p:blipFill>
        <p:spPr bwMode="auto">
          <a:xfrm>
            <a:off x="5595141" y="3501232"/>
            <a:ext cx="180000" cy="1800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7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 cstate="print"/>
          <a:srcRect l="37489" t="36599" r="37702" b="38592"/>
          <a:stretch>
            <a:fillRect/>
          </a:stretch>
        </p:blipFill>
        <p:spPr bwMode="auto">
          <a:xfrm>
            <a:off x="6380959" y="3144042"/>
            <a:ext cx="216000" cy="2160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3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 cstate="print"/>
          <a:srcRect l="37489" t="36599" r="37702" b="38592"/>
          <a:stretch>
            <a:fillRect/>
          </a:stretch>
        </p:blipFill>
        <p:spPr bwMode="auto">
          <a:xfrm>
            <a:off x="6881025" y="3215480"/>
            <a:ext cx="216000" cy="2160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26" name="Равнобедренный треугольник 25"/>
          <p:cNvSpPr/>
          <p:nvPr/>
        </p:nvSpPr>
        <p:spPr>
          <a:xfrm>
            <a:off x="7238215" y="2286786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7023900" y="3072604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6452396" y="3001166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6166083" y="3429794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5452265" y="3715546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5023637" y="3215480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094943" y="3001166"/>
            <a:ext cx="71438" cy="71438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>
            <a:off x="7381091" y="3501232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5689535" y="3501232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БАКАЛ</a:t>
            </a:r>
            <a:endParaRPr lang="ru-RU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6094645" y="3644108"/>
            <a:ext cx="72000" cy="72000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3" descr="C:\Users\ponkinaao\Documents\Работа\Агломерация\схъемы\1\кластер.png"/>
          <p:cNvPicPr>
            <a:picLocks noChangeAspect="1" noChangeArrowheads="1"/>
          </p:cNvPicPr>
          <p:nvPr/>
        </p:nvPicPr>
        <p:blipFill>
          <a:blip r:embed="rId6" cstate="print"/>
          <a:srcRect l="24001" t="24001" r="15996" b="27997"/>
          <a:stretch>
            <a:fillRect/>
          </a:stretch>
        </p:blipFill>
        <p:spPr bwMode="auto">
          <a:xfrm>
            <a:off x="5684438" y="3715546"/>
            <a:ext cx="267893" cy="214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Оценка прироста ВРП  13,1 млрд. рублей</a:t>
            </a:r>
            <a:endParaRPr lang="ru-RU" sz="1600" b="1" dirty="0">
              <a:solidFill>
                <a:srgbClr val="FFFFFF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523043" y="286523"/>
            <a:ext cx="9321677" cy="437695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Задача</a:t>
            </a:r>
            <a:r>
              <a:rPr kumimoji="0" lang="ru-RU" sz="2130" b="1" i="0" u="none" strike="noStrike" kern="1200" cap="none" spc="0" normalizeH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2: </a:t>
            </a: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ИННОВАЦИОННОЕ РАЗВИТИЕ</a:t>
            </a:r>
            <a:r>
              <a:rPr lang="ru-RU" sz="2130" b="1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 ТЕРРИТОРИЙ ЭКОНОМИЧЕСКОЙ ЗОНЫ </a:t>
            </a:r>
            <a:endParaRPr kumimoji="0" lang="ru-RU" sz="2130" b="1" i="0" u="none" strike="noStrike" kern="1200" cap="none" spc="0" normalizeH="0" baseline="0" noProof="0" dirty="0" smtClean="0">
              <a:ln>
                <a:noFill/>
              </a:ln>
              <a:solidFill>
                <a:srgbClr val="0C0CC6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Выноска 2 (с границей) 8"/>
          <p:cNvSpPr/>
          <p:nvPr/>
        </p:nvSpPr>
        <p:spPr>
          <a:xfrm>
            <a:off x="8621009" y="1851318"/>
            <a:ext cx="3594877" cy="714380"/>
          </a:xfrm>
          <a:prstGeom prst="accentCallout2">
            <a:avLst>
              <a:gd name="adj1" fmla="val 52212"/>
              <a:gd name="adj2" fmla="val -3073"/>
              <a:gd name="adj3" fmla="val 53653"/>
              <a:gd name="adj4" fmla="val -14031"/>
              <a:gd name="adj5" fmla="val 42747"/>
              <a:gd name="adj6" fmla="val -2760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разработка месторождения серпентинитов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altLang="ja-JP" sz="1300" spc="200" dirty="0" smtClean="0">
                <a:solidFill>
                  <a:srgbClr val="292A61"/>
                </a:solidFill>
                <a:latin typeface="+mj-lt"/>
              </a:rPr>
              <a:t> </a:t>
            </a:r>
            <a:r>
              <a:rPr lang="ru-RU" altLang="ja-JP" sz="1300" dirty="0" smtClean="0">
                <a:solidFill>
                  <a:srgbClr val="292A61"/>
                </a:solidFill>
              </a:rPr>
              <a:t>разведка и добыча рассыпного золота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модернизация химико-металлургического комплекса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0" name="Выноска 2 (с границей) 9"/>
          <p:cNvSpPr/>
          <p:nvPr/>
        </p:nvSpPr>
        <p:spPr>
          <a:xfrm>
            <a:off x="8595536" y="4802506"/>
            <a:ext cx="3429024" cy="571504"/>
          </a:xfrm>
          <a:prstGeom prst="accentCallout2">
            <a:avLst>
              <a:gd name="adj1" fmla="val 37545"/>
              <a:gd name="adj2" fmla="val -2493"/>
              <a:gd name="adj3" fmla="val 30589"/>
              <a:gd name="adj4" fmla="val -13799"/>
              <a:gd name="adj5" fmla="val -167151"/>
              <a:gd name="adj6" fmla="val -16663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создание производства по выпуску титанового шлака (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Медведевского</a:t>
            </a:r>
            <a:r>
              <a:rPr lang="ru-RU" altLang="ja-JP" sz="1300" dirty="0" smtClean="0">
                <a:solidFill>
                  <a:srgbClr val="292A61"/>
                </a:solidFill>
              </a:rPr>
              <a:t> месторождения)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3" name="Выноска 2 (с границей) 12"/>
          <p:cNvSpPr/>
          <p:nvPr/>
        </p:nvSpPr>
        <p:spPr>
          <a:xfrm flipH="1">
            <a:off x="165853" y="4715678"/>
            <a:ext cx="3357586" cy="2000264"/>
          </a:xfrm>
          <a:prstGeom prst="accentCallout2">
            <a:avLst>
              <a:gd name="adj1" fmla="val 54212"/>
              <a:gd name="adj2" fmla="val -2493"/>
              <a:gd name="adj3" fmla="val 47995"/>
              <a:gd name="adj4" fmla="val -18001"/>
              <a:gd name="adj5" fmla="val -38095"/>
              <a:gd name="adj6" fmla="val -69162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формирование кластера специальной экипировки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организация опытно-промышленного производства  по извлечению олова, цинка, свинца из непрофильной продукции медеплавильных заводов Уральского региона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создание опытного завода по переработке отходов металлургического производства в гранулированный чугун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освоение кварцитов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Бакальской</a:t>
            </a:r>
            <a:r>
              <a:rPr lang="ru-RU" altLang="ja-JP" sz="1300" dirty="0" smtClean="0">
                <a:solidFill>
                  <a:srgbClr val="292A61"/>
                </a:solidFill>
              </a:rPr>
              <a:t> группы 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4" name="Выноска 2 (с границей) 13"/>
          <p:cNvSpPr/>
          <p:nvPr/>
        </p:nvSpPr>
        <p:spPr>
          <a:xfrm flipH="1">
            <a:off x="94414" y="1851318"/>
            <a:ext cx="3429024" cy="714380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116"/>
              <a:gd name="adj5" fmla="val 176100"/>
              <a:gd name="adj6" fmla="val -45213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</a:pP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с</a:t>
            </a:r>
            <a:r>
              <a:rPr lang="ru-RU" altLang="ja-JP" sz="1300" dirty="0" smtClean="0">
                <a:solidFill>
                  <a:srgbClr val="292A61"/>
                </a:solidFill>
              </a:rPr>
              <a:t>троительство агропромышленного парка </a:t>
            </a:r>
            <a:br>
              <a:rPr lang="ru-RU" altLang="ja-JP" sz="1300" dirty="0" smtClean="0">
                <a:solidFill>
                  <a:srgbClr val="292A61"/>
                </a:solidFill>
              </a:rPr>
            </a:br>
            <a:r>
              <a:rPr lang="ru-RU" altLang="ja-JP" sz="1300" dirty="0" smtClean="0">
                <a:solidFill>
                  <a:srgbClr val="292A61"/>
                </a:solidFill>
              </a:rPr>
              <a:t>ООО «Агрокомплекс «Чурилово»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тепличный комплекс с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досветкой</a:t>
            </a:r>
            <a:r>
              <a:rPr lang="ru-RU" altLang="ja-JP" sz="1300" dirty="0" smtClean="0">
                <a:solidFill>
                  <a:srgbClr val="292A61"/>
                </a:solidFill>
              </a:rPr>
              <a:t> «Горный»</a:t>
            </a:r>
            <a:r>
              <a:rPr lang="ru-RU" sz="1300" dirty="0" smtClean="0"/>
              <a:t>»</a:t>
            </a:r>
            <a:r>
              <a:rPr lang="ru-RU" altLang="ja-JP" sz="1300" dirty="0" smtClean="0">
                <a:solidFill>
                  <a:srgbClr val="292A61"/>
                </a:solidFill>
              </a:rPr>
              <a:t> 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9" name="Выноска 2 (с границей) 18"/>
          <p:cNvSpPr/>
          <p:nvPr/>
        </p:nvSpPr>
        <p:spPr>
          <a:xfrm>
            <a:off x="8595536" y="2709714"/>
            <a:ext cx="3429024" cy="2016224"/>
          </a:xfrm>
          <a:prstGeom prst="accentCallout2">
            <a:avLst>
              <a:gd name="adj1" fmla="val 37545"/>
              <a:gd name="adj2" fmla="val -2493"/>
              <a:gd name="adj3" fmla="val 31275"/>
              <a:gd name="adj4" fmla="val -18172"/>
              <a:gd name="adj5" fmla="val 27848"/>
              <a:gd name="adj6" fmla="val -35264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Bef>
                <a:spcPts val="600"/>
              </a:spcBef>
            </a:pPr>
            <a:r>
              <a:rPr lang="ru-RU" altLang="ja-JP" sz="1300" dirty="0" smtClean="0">
                <a:solidFill>
                  <a:srgbClr val="292A61"/>
                </a:solidFill>
              </a:rPr>
              <a:t>создание высокотехнологичного производства изделий из пластмасс и композитов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создание </a:t>
            </a:r>
            <a:r>
              <a:rPr lang="ru-RU" sz="1300" dirty="0" err="1" smtClean="0">
                <a:solidFill>
                  <a:srgbClr val="292A61"/>
                </a:solidFill>
              </a:rPr>
              <a:t>промышленно-логистического</a:t>
            </a:r>
            <a:r>
              <a:rPr lang="ru-RU" sz="1300" dirty="0" smtClean="0">
                <a:solidFill>
                  <a:srgbClr val="292A61"/>
                </a:solidFill>
              </a:rPr>
              <a:t> комплекса по производству автомобилей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организация производства сельскохозяйственной техники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организация производства карданных валов для грузовых автомобилей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создание предприятия по переработке бытовой радиоэлектронной техники</a:t>
            </a:r>
          </a:p>
        </p:txBody>
      </p:sp>
      <p:sp>
        <p:nvSpPr>
          <p:cNvPr id="20" name="Выноска 2 (с границей) 19"/>
          <p:cNvSpPr/>
          <p:nvPr/>
        </p:nvSpPr>
        <p:spPr>
          <a:xfrm>
            <a:off x="8595537" y="5518026"/>
            <a:ext cx="3500462" cy="1270124"/>
          </a:xfrm>
          <a:prstGeom prst="accentCallout2">
            <a:avLst>
              <a:gd name="adj1" fmla="val 37545"/>
              <a:gd name="adj2" fmla="val -2493"/>
              <a:gd name="adj3" fmla="val 35895"/>
              <a:gd name="adj4" fmla="val -16704"/>
              <a:gd name="adj5" fmla="val -152505"/>
              <a:gd name="adj6" fmla="val -6103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строительство завода по производству пищевых продуктов из семян подсолнечника и орехов</a:t>
            </a:r>
          </a:p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  - строительство завода по производству керамической плитки </a:t>
            </a:r>
          </a:p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 - строительства завода по производству одноразового медицинского инструмента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21" name="Выноска 2 (с границей) 20"/>
          <p:cNvSpPr/>
          <p:nvPr/>
        </p:nvSpPr>
        <p:spPr>
          <a:xfrm flipH="1">
            <a:off x="165853" y="2709714"/>
            <a:ext cx="3357586" cy="570934"/>
          </a:xfrm>
          <a:prstGeom prst="accentCallout2">
            <a:avLst>
              <a:gd name="adj1" fmla="val 34960"/>
              <a:gd name="adj2" fmla="val -2780"/>
              <a:gd name="adj3" fmla="val 34421"/>
              <a:gd name="adj4" fmla="val -7911"/>
              <a:gd name="adj5" fmla="val 40691"/>
              <a:gd name="adj6" fmla="val -1941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spcBef>
                <a:spcPts val="600"/>
              </a:spcBef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II очередь реконструкции листопрокатного цеха № 1 ПАО «Ашинский металлургический завод»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39" name="Выноска 2 (с границей) 38"/>
          <p:cNvSpPr/>
          <p:nvPr/>
        </p:nvSpPr>
        <p:spPr>
          <a:xfrm flipH="1">
            <a:off x="165853" y="3429794"/>
            <a:ext cx="3357586" cy="1000132"/>
          </a:xfrm>
          <a:prstGeom prst="accentCallout2">
            <a:avLst>
              <a:gd name="adj1" fmla="val 37545"/>
              <a:gd name="adj2" fmla="val -2493"/>
              <a:gd name="adj3" fmla="val 40886"/>
              <a:gd name="adj4" fmla="val -12795"/>
              <a:gd name="adj5" fmla="val 25857"/>
              <a:gd name="adj6" fmla="val -31893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endParaRPr lang="ru-RU" altLang="ja-JP" sz="1300" b="1" spc="200" dirty="0" smtClean="0">
              <a:solidFill>
                <a:srgbClr val="292A61"/>
              </a:solidFill>
              <a:latin typeface="Arial Narrow" panose="020B0606020202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модернизация завода ЗАО </a:t>
            </a:r>
            <a:r>
              <a:rPr lang="ru-RU" altLang="ja-JP" sz="1300" dirty="0">
                <a:solidFill>
                  <a:srgbClr val="292A61"/>
                </a:solidFill>
              </a:rPr>
              <a:t>«</a:t>
            </a:r>
            <a:r>
              <a:rPr lang="ru-RU" altLang="ja-JP" sz="1300" dirty="0" err="1">
                <a:solidFill>
                  <a:srgbClr val="292A61"/>
                </a:solidFill>
              </a:rPr>
              <a:t>Катавский</a:t>
            </a:r>
            <a:r>
              <a:rPr lang="ru-RU" altLang="ja-JP" sz="1300" dirty="0">
                <a:solidFill>
                  <a:srgbClr val="292A61"/>
                </a:solidFill>
              </a:rPr>
              <a:t> цемент» </a:t>
            </a:r>
            <a:r>
              <a:rPr lang="ru-RU" altLang="ja-JP" sz="1300" dirty="0" smtClean="0">
                <a:solidFill>
                  <a:srgbClr val="292A61"/>
                </a:solidFill>
              </a:rPr>
              <a:t>с достижением мощности до 3500 тонн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реконструкция литейного производства ООО «Катав Ивановский литейный завод»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" name="Picture 3" descr="C:\Users\ponkinaao\Documents\Работа\Агломерация\схъемы\1\кластер.png"/>
          <p:cNvPicPr>
            <a:picLocks noChangeAspect="1" noChangeArrowheads="1"/>
          </p:cNvPicPr>
          <p:nvPr/>
        </p:nvPicPr>
        <p:blipFill>
          <a:blip r:embed="rId6" cstate="print"/>
          <a:srcRect l="24001" t="24001" r="15996" b="27997"/>
          <a:stretch>
            <a:fillRect/>
          </a:stretch>
        </p:blipFill>
        <p:spPr bwMode="auto">
          <a:xfrm>
            <a:off x="7023900" y="2786852"/>
            <a:ext cx="267894" cy="214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1" name="Равнобедренный треугольник 30"/>
          <p:cNvSpPr/>
          <p:nvPr/>
        </p:nvSpPr>
        <p:spPr>
          <a:xfrm>
            <a:off x="3666314" y="6599294"/>
            <a:ext cx="143438" cy="143438"/>
          </a:xfrm>
          <a:prstGeom prst="triangl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860023" y="6537171"/>
            <a:ext cx="949299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292A61"/>
                </a:solidFill>
              </a:rPr>
              <a:t>- моногород</a:t>
            </a:r>
          </a:p>
        </p:txBody>
      </p:sp>
      <p:pic>
        <p:nvPicPr>
          <p:cNvPr id="42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 cstate="print"/>
          <a:srcRect l="37489" t="36599" r="37702" b="38592"/>
          <a:stretch>
            <a:fillRect/>
          </a:stretch>
        </p:blipFill>
        <p:spPr bwMode="auto">
          <a:xfrm>
            <a:off x="4880760" y="6598170"/>
            <a:ext cx="216000" cy="2160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43" name="TextBox 42"/>
          <p:cNvSpPr txBox="1"/>
          <p:nvPr/>
        </p:nvSpPr>
        <p:spPr>
          <a:xfrm>
            <a:off x="5095074" y="6537171"/>
            <a:ext cx="3340979" cy="27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92A61"/>
                </a:solidFill>
              </a:rPr>
              <a:t>- планируемый к созданию индустриальный парк</a:t>
            </a:r>
            <a:endParaRPr lang="ru-RU" sz="1200" b="1" dirty="0">
              <a:solidFill>
                <a:srgbClr val="292A6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77239" y="1373500"/>
            <a:ext cx="631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292A61"/>
                </a:solidFill>
              </a:rPr>
              <a:t>МЕЖРЕГИОНАЛЬНЫЕ И МЕЖМУНИЦИПАЛЬНЫЕ ПРОЕКТЫ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207774" y="6526138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26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52330" y="4001298"/>
            <a:ext cx="440826" cy="184666"/>
          </a:xfrm>
          <a:prstGeom prst="rect">
            <a:avLst/>
          </a:prstGeom>
          <a:solidFill>
            <a:srgbClr val="0000C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ТОСЭР</a:t>
            </a:r>
            <a:endParaRPr lang="ru-RU" sz="1200" b="1" dirty="0">
              <a:solidFill>
                <a:schemeClr val="bg1"/>
              </a:solidFill>
            </a:endParaRPr>
          </a:p>
        </p:txBody>
      </p:sp>
      <p:cxnSp>
        <p:nvCxnSpPr>
          <p:cNvPr id="47" name="Прямая соединительная линия 46"/>
          <p:cNvCxnSpPr>
            <a:stCxn id="45" idx="0"/>
            <a:endCxn id="35" idx="2"/>
          </p:cNvCxnSpPr>
          <p:nvPr/>
        </p:nvCxnSpPr>
        <p:spPr>
          <a:xfrm rot="16200000" flipV="1">
            <a:off x="5925965" y="3754520"/>
            <a:ext cx="284622" cy="208934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45" idx="0"/>
            <a:endCxn id="35" idx="2"/>
          </p:cNvCxnSpPr>
          <p:nvPr/>
        </p:nvCxnSpPr>
        <p:spPr>
          <a:xfrm rot="16200000" flipV="1">
            <a:off x="5925965" y="3754520"/>
            <a:ext cx="284622" cy="208934"/>
          </a:xfrm>
          <a:prstGeom prst="straightConnector1">
            <a:avLst/>
          </a:prstGeom>
          <a:ln w="28575">
            <a:solidFill>
              <a:srgbClr val="0000C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8095471" y="878487"/>
            <a:ext cx="4096533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ru-RU" altLang="ja-JP" sz="1800" b="1" spc="40" dirty="0" smtClean="0">
                <a:solidFill>
                  <a:schemeClr val="bg1"/>
                </a:solidFill>
                <a:latin typeface="+mj-lt"/>
              </a:rPr>
              <a:t>ИНФРАСТРУКТУРНЫЕ ОГРАНИЧЕНИЯ: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95470" y="1429530"/>
            <a:ext cx="40719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Федеральные: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 низкий уровень технического состояния </a:t>
            </a:r>
            <a:r>
              <a:rPr lang="ru-RU" sz="1400" dirty="0" smtClean="0">
                <a:solidFill>
                  <a:srgbClr val="002060"/>
                </a:solidFill>
              </a:rPr>
              <a:t>участков автодорог входящих в </a:t>
            </a:r>
            <a:r>
              <a:rPr lang="ru-RU" sz="1400" dirty="0" smtClean="0">
                <a:solidFill>
                  <a:srgbClr val="C00000"/>
                </a:solidFill>
              </a:rPr>
              <a:t>МТК «Транссиб», </a:t>
            </a:r>
            <a:r>
              <a:rPr lang="ru-RU" sz="1400" dirty="0" smtClean="0">
                <a:solidFill>
                  <a:srgbClr val="292A61"/>
                </a:solidFill>
              </a:rPr>
              <a:t>исчерпаны резервы пропускной способности</a:t>
            </a:r>
            <a:r>
              <a:rPr lang="en-US" sz="1400" dirty="0" smtClean="0">
                <a:solidFill>
                  <a:srgbClr val="292A61"/>
                </a:solidFill>
              </a:rPr>
              <a:t> </a:t>
            </a:r>
            <a:r>
              <a:rPr lang="ru-RU" sz="1400" dirty="0" smtClean="0">
                <a:solidFill>
                  <a:srgbClr val="292A61"/>
                </a:solidFill>
              </a:rPr>
              <a:t> (1)</a:t>
            </a:r>
          </a:p>
          <a:p>
            <a:pPr algn="just"/>
            <a:r>
              <a:rPr lang="ru-RU" sz="1400" dirty="0" smtClean="0">
                <a:solidFill>
                  <a:srgbClr val="C00000"/>
                </a:solidFill>
              </a:rPr>
              <a:t> - отсутствует широтная связь </a:t>
            </a:r>
            <a:r>
              <a:rPr lang="ru-RU" sz="1400" dirty="0" smtClean="0">
                <a:solidFill>
                  <a:srgbClr val="002060"/>
                </a:solidFill>
              </a:rPr>
              <a:t>в северной части агломерации (2)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отсутствие современных </a:t>
            </a:r>
            <a:r>
              <a:rPr lang="ru-RU" sz="1400" dirty="0" err="1" smtClean="0">
                <a:solidFill>
                  <a:srgbClr val="C00000"/>
                </a:solidFill>
              </a:rPr>
              <a:t>логистических</a:t>
            </a:r>
            <a:r>
              <a:rPr lang="ru-RU" sz="1400" dirty="0" smtClean="0">
                <a:solidFill>
                  <a:srgbClr val="C00000"/>
                </a:solidFill>
              </a:rPr>
              <a:t> комплексов и терминалов </a:t>
            </a:r>
            <a:r>
              <a:rPr lang="ru-RU" sz="1400" dirty="0" smtClean="0">
                <a:solidFill>
                  <a:srgbClr val="002060"/>
                </a:solidFill>
              </a:rPr>
              <a:t>на железнодорожных подходах к городам-центрам, нехватка дополнительных железнодорожных подъездных путей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высокие транспортные издержки, вследствие  </a:t>
            </a:r>
            <a:r>
              <a:rPr lang="ru-RU" sz="1400" dirty="0" smtClean="0">
                <a:solidFill>
                  <a:srgbClr val="C00000"/>
                </a:solidFill>
              </a:rPr>
              <a:t>отсутствия оптимальной железнодорожной логистики</a:t>
            </a:r>
            <a:r>
              <a:rPr lang="ru-RU" sz="1400" dirty="0" smtClean="0">
                <a:solidFill>
                  <a:srgbClr val="002060"/>
                </a:solidFill>
              </a:rPr>
              <a:t>(3)</a:t>
            </a:r>
          </a:p>
          <a:p>
            <a:pPr>
              <a:spcBef>
                <a:spcPts val="1200"/>
              </a:spcBef>
            </a:pPr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Региональные :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C00000"/>
                </a:solidFill>
              </a:rPr>
              <a:t>низкий уровень технического </a:t>
            </a:r>
            <a:r>
              <a:rPr lang="ru-RU" sz="1400" dirty="0" smtClean="0">
                <a:solidFill>
                  <a:srgbClr val="002060"/>
                </a:solidFill>
              </a:rPr>
              <a:t>состояния сети автодорог и </a:t>
            </a:r>
            <a:r>
              <a:rPr lang="ru-RU" sz="1400" dirty="0" smtClean="0">
                <a:solidFill>
                  <a:srgbClr val="C00000"/>
                </a:solidFill>
              </a:rPr>
              <a:t>связности</a:t>
            </a:r>
            <a:r>
              <a:rPr lang="ru-RU" sz="1400" dirty="0" smtClean="0">
                <a:solidFill>
                  <a:srgbClr val="002060"/>
                </a:solidFill>
              </a:rPr>
              <a:t> меридиональных и широтных (4)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отсутствие объездных автодорог </a:t>
            </a:r>
            <a:r>
              <a:rPr lang="ru-RU" sz="1400" dirty="0" smtClean="0">
                <a:solidFill>
                  <a:srgbClr val="002060"/>
                </a:solidFill>
              </a:rPr>
              <a:t>в обход населенных пунктов, многоуровневых развязок (5)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недостаточное количество </a:t>
            </a:r>
            <a:r>
              <a:rPr lang="ru-RU" sz="1400" dirty="0" smtClean="0">
                <a:solidFill>
                  <a:srgbClr val="002060"/>
                </a:solidFill>
              </a:rPr>
              <a:t>комплексных </a:t>
            </a:r>
            <a:r>
              <a:rPr lang="ru-RU" sz="1400" dirty="0" smtClean="0">
                <a:solidFill>
                  <a:srgbClr val="C00000"/>
                </a:solidFill>
              </a:rPr>
              <a:t>пересадочных узлов</a:t>
            </a:r>
            <a:r>
              <a:rPr lang="ru-RU" sz="1400" dirty="0" smtClean="0">
                <a:solidFill>
                  <a:srgbClr val="002060"/>
                </a:solidFill>
              </a:rPr>
              <a:t>, обеспечивающих связь железнодорожного и городского пассажирского транспорта</a:t>
            </a:r>
            <a:endParaRPr lang="ru-RU" dirty="0"/>
          </a:p>
        </p:txBody>
      </p:sp>
      <p:grpSp>
        <p:nvGrpSpPr>
          <p:cNvPr id="48" name="Группа 47"/>
          <p:cNvGrpSpPr/>
          <p:nvPr/>
        </p:nvGrpSpPr>
        <p:grpSpPr>
          <a:xfrm>
            <a:off x="94415" y="286522"/>
            <a:ext cx="7858180" cy="6286544"/>
            <a:chOff x="94414" y="286522"/>
            <a:chExt cx="7858180" cy="6286544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594480" y="429398"/>
              <a:ext cx="7072362" cy="6143668"/>
              <a:chOff x="594480" y="770"/>
              <a:chExt cx="7072362" cy="6143668"/>
            </a:xfrm>
          </p:grpSpPr>
          <p:pic>
            <p:nvPicPr>
              <p:cNvPr id="2050" name="Picture 2" descr="C:\Users\ponkinaao\Documents\Работа\Агломерация\схъемы\1\Инфраструктура Горный урал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463" t="6508" r="16274" b="13663"/>
              <a:stretch>
                <a:fillRect/>
              </a:stretch>
            </p:blipFill>
            <p:spPr bwMode="auto">
              <a:xfrm>
                <a:off x="594480" y="770"/>
                <a:ext cx="7072362" cy="6143668"/>
              </a:xfrm>
              <a:prstGeom prst="rect">
                <a:avLst/>
              </a:prstGeom>
              <a:noFill/>
            </p:spPr>
          </p:pic>
          <p:sp useBgFill="1">
            <p:nvSpPr>
              <p:cNvPr id="15" name="TextBox 14"/>
              <p:cNvSpPr txBox="1"/>
              <p:nvPr/>
            </p:nvSpPr>
            <p:spPr>
              <a:xfrm>
                <a:off x="737356" y="215084"/>
                <a:ext cx="571504" cy="41549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  <p:sp useBgFill="1">
            <p:nvSpPr>
              <p:cNvPr id="16" name="TextBox 15"/>
              <p:cNvSpPr txBox="1"/>
              <p:nvPr/>
            </p:nvSpPr>
            <p:spPr>
              <a:xfrm>
                <a:off x="665918" y="1143778"/>
                <a:ext cx="2214578" cy="42862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452528" y="5787248"/>
              <a:ext cx="500066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</a:rPr>
                <a:t>М5</a:t>
              </a:r>
              <a:endParaRPr lang="ru-RU" sz="12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>
              <a:off x="7523966" y="5572934"/>
              <a:ext cx="285752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4414" y="4581555"/>
              <a:ext cx="11430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C00000"/>
                  </a:solidFill>
                </a:rPr>
                <a:t>ТРАНССИБ</a:t>
              </a: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 rot="10800000">
              <a:off x="546018" y="4510117"/>
              <a:ext cx="285752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594480" y="4367241"/>
              <a:ext cx="262776" cy="1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rot="10800000" flipV="1">
              <a:off x="7452529" y="5715808"/>
              <a:ext cx="285757" cy="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Группа 46"/>
            <p:cNvGrpSpPr/>
            <p:nvPr/>
          </p:nvGrpSpPr>
          <p:grpSpPr>
            <a:xfrm>
              <a:off x="6380958" y="2072472"/>
              <a:ext cx="230388" cy="2500330"/>
              <a:chOff x="6507760" y="1858158"/>
              <a:chExt cx="230388" cy="2500330"/>
            </a:xfrm>
          </p:grpSpPr>
          <p:pic>
            <p:nvPicPr>
              <p:cNvPr id="2060" name="Picture 12" descr="C:\Users\ponkinaao\Documents\Работа\Агломерация\схъемы\1\Без имени-2.png"/>
              <p:cNvPicPr>
                <a:picLocks noChangeAspect="1" noChangeArrowheads="1"/>
              </p:cNvPicPr>
              <p:nvPr/>
            </p:nvPicPr>
            <p:blipFill>
              <a:blip r:embed="rId4"/>
              <a:srcRect r="-23077" b="15385"/>
              <a:stretch>
                <a:fillRect/>
              </a:stretch>
            </p:blipFill>
            <p:spPr bwMode="auto">
              <a:xfrm>
                <a:off x="6523834" y="1858158"/>
                <a:ext cx="214314" cy="785817"/>
              </a:xfrm>
              <a:prstGeom prst="rect">
                <a:avLst/>
              </a:prstGeom>
              <a:noFill/>
            </p:spPr>
          </p:pic>
          <p:pic>
            <p:nvPicPr>
              <p:cNvPr id="43" name="Picture 12" descr="C:\Users\ponkinaao\Documents\Работа\Агломерация\схъемы\1\Без имени-2.png"/>
              <p:cNvPicPr>
                <a:picLocks noChangeAspect="1" noChangeArrowheads="1"/>
              </p:cNvPicPr>
              <p:nvPr/>
            </p:nvPicPr>
            <p:blipFill>
              <a:blip r:embed="rId4"/>
              <a:srcRect b="25000"/>
              <a:stretch>
                <a:fillRect/>
              </a:stretch>
            </p:blipFill>
            <p:spPr bwMode="auto">
              <a:xfrm flipH="1">
                <a:off x="6549345" y="2572538"/>
                <a:ext cx="178596" cy="714380"/>
              </a:xfrm>
              <a:prstGeom prst="rect">
                <a:avLst/>
              </a:prstGeom>
              <a:noFill/>
            </p:spPr>
          </p:pic>
          <p:pic>
            <p:nvPicPr>
              <p:cNvPr id="44" name="Picture 12" descr="C:\Users\ponkinaao\Documents\Работа\Агломерация\схъемы\1\Без имени-2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07760" y="3215480"/>
                <a:ext cx="152642" cy="1143008"/>
              </a:xfrm>
              <a:prstGeom prst="rect">
                <a:avLst/>
              </a:prstGeom>
              <a:noFill/>
            </p:spPr>
          </p:pic>
        </p:grpSp>
        <p:pic>
          <p:nvPicPr>
            <p:cNvPr id="2061" name="Picture 13" descr="C:\Users\ponkinaao\Documents\Работа\Агломерация\схъемы\1\ЖДЧЕРНАЯ.png"/>
            <p:cNvPicPr>
              <a:picLocks noChangeAspect="1" noChangeArrowheads="1"/>
            </p:cNvPicPr>
            <p:nvPr/>
          </p:nvPicPr>
          <p:blipFill>
            <a:blip r:embed="rId6"/>
            <a:srcRect r="-20164" b="47730"/>
            <a:stretch>
              <a:fillRect/>
            </a:stretch>
          </p:blipFill>
          <p:spPr bwMode="auto">
            <a:xfrm rot="1854842">
              <a:off x="6782396" y="884708"/>
              <a:ext cx="195982" cy="1338859"/>
            </a:xfrm>
            <a:prstGeom prst="rect">
              <a:avLst/>
            </a:prstGeom>
            <a:noFill/>
          </p:spPr>
        </p:pic>
        <p:sp>
          <p:nvSpPr>
            <p:cNvPr id="24" name="Овал 23"/>
            <p:cNvSpPr/>
            <p:nvPr/>
          </p:nvSpPr>
          <p:spPr>
            <a:xfrm rot="1219960">
              <a:off x="3651149" y="1842303"/>
              <a:ext cx="1000132" cy="1500198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916910" y="2149920"/>
              <a:ext cx="1106990" cy="2851510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 rot="5400000">
              <a:off x="5190800" y="-523584"/>
              <a:ext cx="808679" cy="2428892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66446" y="3336331"/>
              <a:ext cx="1160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ЗЛАТОУСТ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18467" y="4429926"/>
              <a:ext cx="8483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МИАСС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51802" y="4215612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САТКА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52396" y="4929992"/>
              <a:ext cx="1297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ЧЕБАРКУЛЬ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63410" y="1621819"/>
              <a:ext cx="1117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КАРАБАШ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 rot="6397041">
              <a:off x="3792539" y="3434565"/>
              <a:ext cx="808679" cy="3167499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5918" y="1000902"/>
              <a:ext cx="2214578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1</a:t>
              </a:r>
            </a:p>
            <a:p>
              <a:endParaRPr lang="ru-RU" dirty="0" smtClean="0"/>
            </a:p>
          </p:txBody>
        </p:sp>
        <p:sp>
          <p:nvSpPr>
            <p:cNvPr id="41" name="Овал 40"/>
            <p:cNvSpPr/>
            <p:nvPr/>
          </p:nvSpPr>
          <p:spPr>
            <a:xfrm rot="3698666">
              <a:off x="2748176" y="1799538"/>
              <a:ext cx="669114" cy="1072637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 rot="6706897">
              <a:off x="5597973" y="4095402"/>
              <a:ext cx="328648" cy="1871224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07547" y="2572538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КУСА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380958" y="5430058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1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66446" y="5644372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5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23372" y="2786852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4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66446" y="1786720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4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66776" y="3001166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3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95140" y="1143778"/>
            <a:ext cx="357190" cy="36933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2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27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4254" y="1490251"/>
            <a:ext cx="123163" cy="384715"/>
          </a:xfrm>
          <a:prstGeom prst="rect">
            <a:avLst/>
          </a:prstGeom>
          <a:noFill/>
          <a:ln>
            <a:noFill/>
          </a:ln>
        </p:spPr>
        <p:txBody>
          <a:bodyPr wrap="none" lIns="60954" tIns="30477" rIns="60954" bIns="30477" rtlCol="0">
            <a:spAutoFit/>
          </a:bodyPr>
          <a:lstStyle/>
          <a:p>
            <a:pPr algn="r"/>
            <a:endParaRPr lang="ru-RU" dirty="0"/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765875"/>
              </p:ext>
            </p:extLst>
          </p:nvPr>
        </p:nvGraphicFramePr>
        <p:xfrm>
          <a:off x="237290" y="1556044"/>
          <a:ext cx="11858708" cy="466613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92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инфраструктурные проекты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Годы реализации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объема инвестиций, млрд. рублей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прироста ВРП, млрд. рублей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альтернативного участка М5 от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Сатки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до Миасса через пос. Веселовка с использованием механизмов ГЧП, с целью дублирования участка трассы М5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2018-2020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24,1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24,1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554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Инфраструктурные проекты агломерации «Горный Урал», включая модернизацию энергетического комплекса, водоснабжения и теплоснабжения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2019-2020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10,8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10,8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Реконструкция участков автомобильной дороги М-5 "Урал" - от Москвы через Рязань, Пензу, Самару, Уфу до Челябинска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2019-2028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54,8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54,8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Строительства объездной дороги пос. 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Балашиха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с выходом на федеральную трассу М-5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2018-2020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газопровода среднего давления до</a:t>
                      </a:r>
                    </a:p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Национального парка «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Таганай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2018-2019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0,03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0,03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Расширение и реконструкция очистных сооружений г.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Златоуста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2018-2018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marR="0" lvl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индустриального парка «Рудничный» в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Саткинском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муниципальном районе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marR="0" lvl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индустриального парка «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УралАЗ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и «МЗМО» в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Миасском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городском округе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marR="0" lvl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индустриального парка«Карабаш» в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Карабашском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городском округе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marR="0" lvl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индустриального парка «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Приайский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 и «Булат» в Златоустовском городском округе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277">
                <a:tc>
                  <a:txBody>
                    <a:bodyPr/>
                    <a:lstStyle/>
                    <a:p>
                      <a:pPr marL="0" marR="0" lvl="0" indent="0" algn="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ja-JP" sz="1300" b="1" kern="1200" dirty="0" smtClean="0">
                          <a:solidFill>
                            <a:srgbClr val="C00000"/>
                          </a:solidFill>
                        </a:rPr>
                        <a:t>ИТОГО</a:t>
                      </a:r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95,7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2018-2025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00726" y="277457"/>
            <a:ext cx="9352134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Задача 3: РАЗВИТИЕ ИНФРАСТРУКТУРНЫХ ПРОСТРАНСТВЕННЫХ СИСТЕМ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28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5887DE6-619A-4D33-A097-8721F1FE2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41708"/>
              </p:ext>
            </p:extLst>
          </p:nvPr>
        </p:nvGraphicFramePr>
        <p:xfrm>
          <a:off x="94414" y="1485578"/>
          <a:ext cx="11946416" cy="5197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88069">
                  <a:extLst>
                    <a:ext uri="{9D8B030D-6E8A-4147-A177-3AD203B41FA5}">
                      <a16:colId xmlns:a16="http://schemas.microsoft.com/office/drawing/2014/main" val="90791098"/>
                    </a:ext>
                  </a:extLst>
                </a:gridCol>
                <a:gridCol w="5758347">
                  <a:extLst>
                    <a:ext uri="{9D8B030D-6E8A-4147-A177-3AD203B41FA5}">
                      <a16:colId xmlns:a16="http://schemas.microsoft.com/office/drawing/2014/main" val="346015688"/>
                    </a:ext>
                  </a:extLst>
                </a:gridCol>
              </a:tblGrid>
              <a:tr h="394660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РОССИЙСКАЯ ФЕДЕРАЦИЯ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002060"/>
                          </a:solidFill>
                        </a:rPr>
                        <a:t>ЧЕЛЯБИНСКАЯ</a:t>
                      </a:r>
                      <a:r>
                        <a:rPr lang="ru-RU" sz="1900" b="1" baseline="0" dirty="0" smtClean="0">
                          <a:solidFill>
                            <a:srgbClr val="002060"/>
                          </a:solidFill>
                        </a:rPr>
                        <a:t> ОБЛАСТЬ</a:t>
                      </a:r>
                      <a:endParaRPr lang="ru-RU" sz="1900" b="1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4597618"/>
                  </a:ext>
                </a:extLst>
              </a:tr>
              <a:tr h="935491">
                <a:tc>
                  <a:txBody>
                    <a:bodyPr/>
                    <a:lstStyle/>
                    <a:p>
                      <a:pPr algn="just"/>
                      <a:r>
                        <a:rPr kumimoji="1" lang="ru-RU" altLang="ja-JP" sz="140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Сверхвысокая </a:t>
                      </a:r>
                      <a:r>
                        <a:rPr kumimoji="1" lang="ru-RU" altLang="ja-JP" sz="1400" kern="1200" dirty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концентрация экономического </a:t>
                      </a:r>
                      <a:r>
                        <a:rPr kumimoji="1" lang="ru-RU" altLang="ja-JP" sz="140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роста (с 2010</a:t>
                      </a:r>
                      <a:r>
                        <a:rPr kumimoji="1" lang="ru-RU" altLang="ja-JP" sz="1400" kern="1200" baseline="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ru-RU" altLang="ja-JP" sz="140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года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kumimoji="1" lang="ru-RU" altLang="ja-JP" sz="14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регионов обеспечили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68% суммарного прироста ВРП)</a:t>
                      </a:r>
                      <a:endParaRPr kumimoji="1" lang="ru-RU" altLang="ja-JP" sz="14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Концентрация экономического роста сосредоточена в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Челябинском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Магнитогорском экономических центрах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1" lang="ru-RU" altLang="ja-JP" sz="14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вклад в экономический рост суммарного ВРП РФ за период 2010-2015 гг. составил 2,1% и 1,1% соответственно (вклад в экономический рост суммарного ВРП РФ Челябинской областью составил 4,2%)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465619"/>
                  </a:ext>
                </a:extLst>
              </a:tr>
              <a:tr h="730853">
                <a:tc>
                  <a:txBody>
                    <a:bodyPr/>
                    <a:lstStyle/>
                    <a:p>
                      <a:pPr marL="0" marR="0" lvl="0" indent="0" algn="just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Многие </a:t>
                      </a:r>
                      <a:r>
                        <a:rPr kumimoji="1" lang="ru-RU" altLang="ja-JP" sz="1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территории вне крупных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агломераций, </a:t>
                      </a:r>
                      <a:r>
                        <a:rPr kumimoji="1" lang="ru-RU" altLang="ja-JP" sz="1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имеют специализацию, унаследованную с советских времен и не соответствующую рыночным предпосылкам для размещения.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16 моногородов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 большая часть сельских поселений имеют узкую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сырьевую, машиностроительную, металлургическую, сельскохозяйственную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специализацию, унаследованную с советских времен</a:t>
                      </a:r>
                      <a:endParaRPr kumimoji="1" lang="ru-RU" altLang="ja-JP" sz="1400" kern="1200" dirty="0">
                        <a:solidFill>
                          <a:srgbClr val="292A6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1770106"/>
                  </a:ext>
                </a:extLst>
              </a:tr>
              <a:tr h="1140130">
                <a:tc>
                  <a:txBody>
                    <a:bodyPr/>
                    <a:lstStyle/>
                    <a:p>
                      <a:pPr marL="0" marR="0" lvl="0" indent="0" algn="just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 </a:t>
                      </a:r>
                      <a:r>
                        <a:rPr kumimoji="1" lang="ru-RU" altLang="ja-JP" sz="1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многих малых и средних городах вне зон влияния крупных городов, а также в сельской местности ухудшается социальная ситуация вследствие низкого качества образования и здравоохранения, транспортной доступности, отсутствия возможностей для профессиональной реализации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7 моногородов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расположенных вне зон влияния крупных экономических центров, имеют категорию 1 –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наиболее сложное социально-экономическое положение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Сельскохозяйственные поселения характеризуются недостаточной динамикой социально-экономического развития и высокой долей неиспользуемых площадей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157658"/>
                  </a:ext>
                </a:extLst>
              </a:tr>
              <a:tr h="526214">
                <a:tc>
                  <a:txBody>
                    <a:bodyPr/>
                    <a:lstStyle/>
                    <a:p>
                      <a:pPr algn="just"/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Прогнозируемое снижение численности населения вследствие наступления очередного цикла снижения рождаемости и уменьшения миграционного притока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Прогнозируемое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численности населения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муниципальных</a:t>
                      </a:r>
                      <a:r>
                        <a:rPr kumimoji="1" lang="ru-RU" altLang="ja-JP" sz="14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образований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вне зон влияния крупных экономических центров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214">
                <a:tc>
                  <a:txBody>
                    <a:bodyPr/>
                    <a:lstStyle/>
                    <a:p>
                      <a:pPr algn="just"/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Нарастание экологических и транспортных</a:t>
                      </a:r>
                      <a:r>
                        <a:rPr kumimoji="1" lang="ru-RU" altLang="ja-JP" sz="14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проблем, а также усиление социально-экономических диспропорций внутри крупных городских агломераций.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Ухудшение экологические ситуации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 крупных промышленных городах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575">
                <a:tc>
                  <a:txBody>
                    <a:bodyPr/>
                    <a:lstStyle/>
                    <a:p>
                      <a:pPr algn="just"/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Сохраняются </a:t>
                      </a:r>
                      <a:r>
                        <a:rPr kumimoji="1" lang="ru-RU" altLang="ja-JP" sz="1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«инфраструктурные разрывы» между разными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территориями </a:t>
                      </a:r>
                      <a:r>
                        <a:rPr kumimoji="1" lang="ru-RU" altLang="ja-JP" sz="1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страны, дефицит прямых межрегиональных транспортных 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коммуникаций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Сохраняются </a:t>
                      </a:r>
                      <a:r>
                        <a:rPr kumimoji="1" lang="ru-RU" altLang="ja-JP" sz="1400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«инфраструктурные разрывы»</a:t>
                      </a:r>
                      <a:r>
                        <a:rPr kumimoji="1" lang="ru-RU" altLang="ja-JP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внутри перспективных меридиональных железнодорожных и автодорожных коридоров 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88094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B83779B-D712-409A-BB5D-17737479D58F}"/>
              </a:ext>
            </a:extLst>
          </p:cNvPr>
          <p:cNvSpPr txBox="1"/>
          <p:nvPr/>
        </p:nvSpPr>
        <p:spPr>
          <a:xfrm>
            <a:off x="240494" y="948069"/>
            <a:ext cx="1039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>
              <a:defRPr/>
            </a:pPr>
            <a:r>
              <a:rPr lang="ru-RU" sz="2000" dirty="0" smtClean="0">
                <a:solidFill>
                  <a:srgbClr val="292A61"/>
                </a:solidFill>
              </a:rPr>
              <a:t>ОСНОВНЫЕ ТЕНДЕНЦИИ ПРОСТРАНСТВЕННОГО РАЗВИТИЯ 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936" y="277457"/>
            <a:ext cx="9780135" cy="402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09">
              <a:defRPr/>
            </a:pPr>
            <a:r>
              <a:rPr lang="ru-RU" altLang="ja-JP" sz="1900" b="1" spc="200" dirty="0">
                <a:solidFill>
                  <a:srgbClr val="0C0CC6"/>
                </a:solidFill>
                <a:latin typeface="Arial Narrow" panose="020B0606020202030204" pitchFamily="34" charset="0"/>
              </a:rPr>
              <a:t>ОСНОВНЫЕ НАПРАВЛЕНИЯ И МЕХАНИЗМЫ ПРОСТРАНСТВЕННОГО РАЗВИТИЯ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4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5"/>
          </p:nvPr>
        </p:nvSpPr>
        <p:spPr>
          <a:xfrm>
            <a:off x="6286457" y="1500968"/>
            <a:ext cx="5599142" cy="646191"/>
          </a:xfrm>
        </p:spPr>
        <p:txBody>
          <a:bodyPr/>
          <a:lstStyle/>
          <a:p>
            <a:pPr>
              <a:buNone/>
            </a:pPr>
            <a:r>
              <a:rPr kumimoji="1" lang="ru-RU" altLang="ja-JP" sz="2600" dirty="0" smtClean="0">
                <a:solidFill>
                  <a:srgbClr val="0000CD"/>
                </a:solidFill>
              </a:rPr>
              <a:t>Северная конурбация</a:t>
            </a:r>
            <a:endParaRPr kumimoji="1" lang="ja-JP" altLang="en-US" sz="2600" dirty="0">
              <a:solidFill>
                <a:srgbClr val="0000CD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defTabSz="609570">
              <a:defRPr/>
            </a:pPr>
            <a:r>
              <a:rPr kumimoji="1" lang="ru-RU" altLang="ja-JP" sz="2000" spc="320" dirty="0" smtClean="0">
                <a:solidFill>
                  <a:srgbClr val="002060"/>
                </a:solidFill>
              </a:rPr>
              <a:t>Сценарий развития конурбации – «Реконструкция и концентрация»</a:t>
            </a:r>
            <a:endParaRPr kumimoji="1" lang="ru-RU" altLang="ja-JP" sz="2000" spc="320" dirty="0">
              <a:solidFill>
                <a:srgbClr val="002060"/>
              </a:solidFill>
            </a:endParaRPr>
          </a:p>
        </p:txBody>
      </p:sp>
      <p:sp>
        <p:nvSpPr>
          <p:cNvPr id="11" name="テキスト プレースホルダー 22"/>
          <p:cNvSpPr txBox="1">
            <a:spLocks/>
          </p:cNvSpPr>
          <p:nvPr/>
        </p:nvSpPr>
        <p:spPr>
          <a:xfrm>
            <a:off x="6166645" y="2143910"/>
            <a:ext cx="5500726" cy="4786346"/>
          </a:xfrm>
          <a:prstGeom prst="rect">
            <a:avLst/>
          </a:prstGeom>
        </p:spPr>
        <p:txBody>
          <a:bodyPr vert="horz" lIns="108850" tIns="54425" rIns="108850" bIns="54425" rtlCol="0">
            <a:normAutofit fontScale="70000" lnSpcReduction="20000"/>
          </a:bodyPr>
          <a:lstStyle/>
          <a:p>
            <a:pPr marL="1588" lvl="1" indent="-1588" algn="just">
              <a:lnSpc>
                <a:spcPct val="14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ru-RU" sz="2000" dirty="0" smtClean="0">
                <a:solidFill>
                  <a:srgbClr val="292A61"/>
                </a:solidFill>
              </a:rPr>
              <a:t>расположена на меридиональной транспортной Уральской оси, соединяющей Свердловскую и Оренбургскую области, образующая перспективный центр компетенций в высокотехнологичных отраслях промышленности, с созданными благоприятными социально-экономическими условиями для внедрения и развития новых перспективных специализаций</a:t>
            </a:r>
          </a:p>
          <a:p>
            <a:pPr marL="1588" lvl="1" indent="-1588" algn="just">
              <a:lnSpc>
                <a:spcPct val="14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ru-RU" sz="1800" dirty="0" smtClean="0">
                <a:solidFill>
                  <a:srgbClr val="292A61"/>
                </a:solidFill>
              </a:rPr>
              <a:t> </a:t>
            </a:r>
          </a:p>
          <a:p>
            <a:pPr marL="455613" marR="0" lvl="0" indent="-455613" algn="just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ja-JP" sz="3000" b="0" i="0" u="none" strike="noStrike" kern="1200" cap="none" spc="200" normalizeH="0" baseline="0" noProof="0" dirty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Перспективные специализации: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92A61"/>
                </a:solidFill>
              </a:rPr>
              <a:t>ядерная медицина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92A61"/>
                </a:solidFill>
              </a:rPr>
              <a:t>ядерная технологии обработки продукции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92A61"/>
                </a:solidFill>
              </a:rPr>
              <a:t>альтернативная энергетика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92A61"/>
                </a:solidFill>
              </a:rPr>
              <a:t>высокотехнологичное производство накопителей энергии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92A61"/>
                </a:solidFill>
              </a:rPr>
              <a:t>производство оборудования для нефтегазодобывающих предприятий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92A61"/>
                </a:solidFill>
              </a:rPr>
              <a:t>производство электротехнического оборудования и приборостроение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292A61"/>
                </a:solidFill>
              </a:rPr>
              <a:t>IT </a:t>
            </a:r>
            <a:r>
              <a:rPr lang="ru-RU" sz="2000" dirty="0" smtClean="0">
                <a:solidFill>
                  <a:srgbClr val="292A61"/>
                </a:solidFill>
              </a:rPr>
              <a:t>технологии</a:t>
            </a:r>
          </a:p>
          <a:p>
            <a:pPr marL="266700" indent="-266700">
              <a:lnSpc>
                <a:spcPct val="16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292A61"/>
                </a:solidFill>
              </a:rPr>
              <a:t>туризм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292A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22754" y="277457"/>
            <a:ext cx="7611273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КЛЮЧЕВЫЕ ХАРАКТЕРИСТИКИ И ВОЗМОЖНОСТИ РАЗВИТИЯ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4098" name="Picture 2" descr="C:\Users\ponkinaao\Documents\Работа\Агломерация\Северная конурбация\railway.jpg"/>
          <p:cNvPicPr>
            <a:picLocks noChangeAspect="1" noChangeArrowheads="1"/>
          </p:cNvPicPr>
          <p:nvPr/>
        </p:nvPicPr>
        <p:blipFill>
          <a:blip r:embed="rId3" cstate="print"/>
          <a:srcRect t="10423"/>
          <a:stretch>
            <a:fillRect/>
          </a:stretch>
        </p:blipFill>
        <p:spPr bwMode="auto">
          <a:xfrm>
            <a:off x="3237686" y="2429662"/>
            <a:ext cx="2766109" cy="1357322"/>
          </a:xfrm>
          <a:prstGeom prst="rect">
            <a:avLst/>
          </a:prstGeom>
          <a:noFill/>
        </p:spPr>
      </p:pic>
      <p:pic>
        <p:nvPicPr>
          <p:cNvPr id="4100" name="Picture 4" descr="C:\Users\ponkinaao\Documents\Работа\Агломерация\Северная конурбация\11634961.jpg"/>
          <p:cNvPicPr>
            <a:picLocks noChangeAspect="1" noChangeArrowheads="1"/>
          </p:cNvPicPr>
          <p:nvPr/>
        </p:nvPicPr>
        <p:blipFill>
          <a:blip r:embed="rId4" cstate="print"/>
          <a:srcRect t="2626"/>
          <a:stretch>
            <a:fillRect/>
          </a:stretch>
        </p:blipFill>
        <p:spPr bwMode="auto">
          <a:xfrm>
            <a:off x="3237686" y="5430058"/>
            <a:ext cx="819963" cy="11430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5852" y="1546425"/>
            <a:ext cx="2928958" cy="5247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ru-RU" altLang="ja-JP" sz="2000" spc="400" dirty="0" smtClean="0">
                <a:solidFill>
                  <a:srgbClr val="0000CD"/>
                </a:solidFill>
                <a:latin typeface="+mj-lt"/>
              </a:rPr>
              <a:t>«Реструктуризация и концентрация</a:t>
            </a:r>
            <a:r>
              <a:rPr kumimoji="1" lang="ru-RU" altLang="ja-JP" sz="1800" spc="400" dirty="0" smtClean="0">
                <a:solidFill>
                  <a:srgbClr val="0000CD"/>
                </a:solidFill>
                <a:latin typeface="+mj-lt"/>
              </a:rPr>
              <a:t>»</a:t>
            </a:r>
          </a:p>
          <a:p>
            <a:pPr>
              <a:buNone/>
            </a:pPr>
            <a:endParaRPr kumimoji="1" lang="ru-RU" altLang="ja-JP" sz="1800" spc="400" dirty="0" smtClean="0">
              <a:solidFill>
                <a:srgbClr val="0000CD"/>
              </a:solidFill>
              <a:latin typeface="+mj-lt"/>
            </a:endParaRP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повышение качества жизни населения; </a:t>
            </a: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формирование опорного каркаса агломерации;</a:t>
            </a: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292A61"/>
                </a:solidFill>
              </a:rPr>
              <a:t>диверсификация экономики: за счет за счет развития отраслей эффективной экономической специализации, содействия их модернизации и инновационному развитию, формирования цепочек добавленной стоимости продукции и развития сферы услуг; </a:t>
            </a:r>
            <a:endParaRPr lang="ru-RU" sz="1400" dirty="0" smtClean="0">
              <a:solidFill>
                <a:srgbClr val="292A61"/>
              </a:solidFill>
            </a:endParaRP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292A61"/>
                </a:solidFill>
              </a:rPr>
              <a:t>структурная перестройка экономики за счет модернизации «старых» специализаций, унаследованных  с советских времен </a:t>
            </a:r>
          </a:p>
          <a:p>
            <a:pPr lvl="0" algn="just">
              <a:lnSpc>
                <a:spcPct val="100000"/>
              </a:lnSpc>
              <a:spcAft>
                <a:spcPts val="600"/>
              </a:spcAft>
            </a:pPr>
            <a:endParaRPr lang="ru-RU" sz="1400" dirty="0" smtClean="0">
              <a:solidFill>
                <a:srgbClr val="292A61"/>
              </a:solidFill>
            </a:endParaRP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endParaRPr lang="ru-RU" sz="1400" dirty="0">
              <a:solidFill>
                <a:srgbClr val="292A61"/>
              </a:solidFill>
            </a:endParaRPr>
          </a:p>
        </p:txBody>
      </p:sp>
      <p:pic>
        <p:nvPicPr>
          <p:cNvPr id="4102" name="Picture 6" descr="C:\Users\ponkinaao\Documents\Работа\Агломерация\Северная конурбация\4987de8009c8180b1b0d70b5cbc0e5cd.jpg"/>
          <p:cNvPicPr>
            <a:picLocks noChangeAspect="1" noChangeArrowheads="1"/>
          </p:cNvPicPr>
          <p:nvPr/>
        </p:nvPicPr>
        <p:blipFill>
          <a:blip r:embed="rId5"/>
          <a:srcRect t="7265" b="16453"/>
          <a:stretch>
            <a:fillRect/>
          </a:stretch>
        </p:blipFill>
        <p:spPr bwMode="auto">
          <a:xfrm>
            <a:off x="3237685" y="3858422"/>
            <a:ext cx="2786083" cy="1500198"/>
          </a:xfrm>
          <a:prstGeom prst="rect">
            <a:avLst/>
          </a:prstGeom>
          <a:noFill/>
        </p:spPr>
      </p:pic>
      <p:pic>
        <p:nvPicPr>
          <p:cNvPr id="4103" name="Picture 7" descr="C:\Users\ponkinaao\Documents\Работа\Агломерация\Северная конурбация\15126682865a297c7e6196e7.01514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4942" y="5430058"/>
            <a:ext cx="1928826" cy="1143008"/>
          </a:xfrm>
          <a:prstGeom prst="rect">
            <a:avLst/>
          </a:prstGeom>
          <a:noFill/>
        </p:spPr>
      </p:pic>
      <p:pic>
        <p:nvPicPr>
          <p:cNvPr id="4104" name="Picture 8" descr="C:\Users\ponkinaao\Documents\Работа\Агломерация\Северная конурбация\ozersk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7686" y="1481216"/>
            <a:ext cx="2786082" cy="87700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29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onkinaao\Documents\Работа\Агломерация\схъемы\1\территориальное деление северная.jpg"/>
          <p:cNvPicPr>
            <a:picLocks noChangeAspect="1" noChangeArrowheads="1"/>
          </p:cNvPicPr>
          <p:nvPr/>
        </p:nvPicPr>
        <p:blipFill>
          <a:blip r:embed="rId3"/>
          <a:srcRect t="26248"/>
          <a:stretch>
            <a:fillRect/>
          </a:stretch>
        </p:blipFill>
        <p:spPr bwMode="auto">
          <a:xfrm>
            <a:off x="3574801" y="1812939"/>
            <a:ext cx="4806423" cy="4929223"/>
          </a:xfrm>
          <a:prstGeom prst="rect">
            <a:avLst/>
          </a:prstGeom>
          <a:noFill/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523043" y="286523"/>
            <a:ext cx="9321677" cy="437695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Задача</a:t>
            </a:r>
            <a:r>
              <a:rPr kumimoji="0" lang="ru-RU" sz="2130" b="1" i="0" u="none" strike="noStrike" kern="1200" cap="none" spc="0" normalizeH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2: </a:t>
            </a: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ИННОВАЦИОННОЕ РАЗВИТИЕ</a:t>
            </a:r>
            <a:r>
              <a:rPr lang="ru-RU" sz="2130" b="1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 ТЕРРИТОРИЙ ЭКОНОМИЧЕСКОЙ ЗОНЫ </a:t>
            </a:r>
            <a:endParaRPr kumimoji="0" lang="ru-RU" sz="2130" b="1" i="0" u="none" strike="noStrike" kern="1200" cap="none" spc="0" normalizeH="0" baseline="0" noProof="0" dirty="0" smtClean="0">
              <a:ln>
                <a:noFill/>
              </a:ln>
              <a:solidFill>
                <a:srgbClr val="0C0CC6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Выноска 2 (с границей) 8"/>
          <p:cNvSpPr/>
          <p:nvPr/>
        </p:nvSpPr>
        <p:spPr>
          <a:xfrm>
            <a:off x="8595537" y="2569118"/>
            <a:ext cx="3286147" cy="4101036"/>
          </a:xfrm>
          <a:prstGeom prst="accentCallout2">
            <a:avLst>
              <a:gd name="adj1" fmla="val 52212"/>
              <a:gd name="adj2" fmla="val -3073"/>
              <a:gd name="adj3" fmla="val 55674"/>
              <a:gd name="adj4" fmla="val -11783"/>
              <a:gd name="adj5" fmla="val 4065"/>
              <a:gd name="adj6" fmla="val -63024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создание Уральского центра ядерной медицины 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организация рекреационно-туристического кластера «</a:t>
            </a:r>
            <a:r>
              <a:rPr lang="ru-RU" sz="1300" dirty="0" err="1" smtClean="0">
                <a:solidFill>
                  <a:srgbClr val="292A61"/>
                </a:solidFill>
              </a:rPr>
              <a:t>Снежинские</a:t>
            </a:r>
            <a:r>
              <a:rPr lang="ru-RU" sz="1300" dirty="0" smtClean="0">
                <a:solidFill>
                  <a:srgbClr val="292A61"/>
                </a:solidFill>
              </a:rPr>
              <a:t> озера – новая реальность»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создание центра по производству энергетического оборудования для малой энергетики, серийного производства энергоустановок на ТОТЭ 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создание мобильных высоковольтных установок для испытания силового оборудования на месте монтажа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организация производства преобразователей, трансформаторов, электрических машин, акустический  и электрических сканеров  </a:t>
            </a:r>
          </a:p>
          <a:p>
            <a:pPr algn="just">
              <a:buFontTx/>
              <a:buChar char="-"/>
            </a:pPr>
            <a:r>
              <a:rPr kumimoji="1" lang="ru-RU" sz="1300" dirty="0" smtClean="0">
                <a:solidFill>
                  <a:srgbClr val="292A61"/>
                </a:solidFill>
              </a:rPr>
              <a:t> разработка и производство оборудования для нефтегазодобывающих предприятий </a:t>
            </a:r>
            <a:endParaRPr lang="ru-RU" sz="1300" dirty="0" smtClean="0">
              <a:solidFill>
                <a:srgbClr val="292A61"/>
              </a:solidFill>
            </a:endParaRPr>
          </a:p>
          <a:p>
            <a:pPr algn="just">
              <a:buFontTx/>
              <a:buChar char="-"/>
            </a:pPr>
            <a:r>
              <a:rPr kumimoji="1" lang="ru-RU" sz="1300" dirty="0" smtClean="0">
                <a:solidFill>
                  <a:srgbClr val="292A61"/>
                </a:solidFill>
              </a:rPr>
              <a:t> создание инжинирингового центра с экспериментально-опытным производством и организация мелкосерийного производства инновационных малогабаритных редукторов </a:t>
            </a:r>
            <a:endParaRPr lang="ru-RU" altLang="ja-JP" sz="1300" dirty="0" smtClean="0">
              <a:solidFill>
                <a:srgbClr val="292A61"/>
              </a:solidFill>
            </a:endParaRPr>
          </a:p>
        </p:txBody>
      </p:sp>
      <p:sp>
        <p:nvSpPr>
          <p:cNvPr id="13" name="Выноска 2 (с границей) 12"/>
          <p:cNvSpPr/>
          <p:nvPr/>
        </p:nvSpPr>
        <p:spPr>
          <a:xfrm flipH="1">
            <a:off x="94415" y="2493690"/>
            <a:ext cx="3286148" cy="1872208"/>
          </a:xfrm>
          <a:prstGeom prst="accentCallout2">
            <a:avLst>
              <a:gd name="adj1" fmla="val 54212"/>
              <a:gd name="adj2" fmla="val -2493"/>
              <a:gd name="adj3" fmla="val 55896"/>
              <a:gd name="adj4" fmla="val -18826"/>
              <a:gd name="adj5" fmla="val 17355"/>
              <a:gd name="adj6" fmla="val -65069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организация </a:t>
            </a:r>
            <a:r>
              <a:rPr lang="ru-RU" sz="1300" dirty="0" smtClean="0">
                <a:solidFill>
                  <a:srgbClr val="292A61"/>
                </a:solidFill>
              </a:rPr>
              <a:t>рекреационно-туристического кластера</a:t>
            </a:r>
            <a:r>
              <a:rPr lang="ru-RU" altLang="ja-JP" sz="1300" dirty="0" smtClean="0">
                <a:solidFill>
                  <a:srgbClr val="292A61"/>
                </a:solidFill>
              </a:rPr>
              <a:t> «Тематические активные туры»</a:t>
            </a:r>
          </a:p>
          <a:p>
            <a:pPr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</a:t>
            </a:r>
            <a:r>
              <a:rPr kumimoji="1" lang="ru-RU" altLang="ja-JP" sz="1300" dirty="0" smtClean="0">
                <a:solidFill>
                  <a:srgbClr val="292A61"/>
                </a:solidFill>
              </a:rPr>
              <a:t>о</a:t>
            </a:r>
            <a:r>
              <a:rPr kumimoji="1" lang="ru-RU" sz="1300" dirty="0" smtClean="0">
                <a:solidFill>
                  <a:srgbClr val="292A61"/>
                </a:solidFill>
              </a:rPr>
              <a:t>рганизация производства щелочных марганцево-цинковых элементов</a:t>
            </a:r>
            <a:endParaRPr lang="ru-RU" sz="1300" dirty="0" smtClean="0">
              <a:solidFill>
                <a:srgbClr val="292A61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ru-RU" sz="1300" dirty="0" smtClean="0">
                <a:solidFill>
                  <a:srgbClr val="292A61"/>
                </a:solidFill>
              </a:rPr>
              <a:t>- строительство завода по выпуску изделий из гранита месторождения «Лисья горка»</a:t>
            </a:r>
            <a:endParaRPr lang="ru-RU" sz="1300" dirty="0" smtClean="0">
              <a:solidFill>
                <a:srgbClr val="292A61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ru-RU" sz="1300" dirty="0" smtClean="0">
                <a:solidFill>
                  <a:srgbClr val="292A61"/>
                </a:solidFill>
              </a:rPr>
              <a:t>- строительство завода минеральных порошков «БАЗИС»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9" name="Выноска 2 (с границей) 18"/>
          <p:cNvSpPr/>
          <p:nvPr/>
        </p:nvSpPr>
        <p:spPr>
          <a:xfrm flipH="1">
            <a:off x="118541" y="5085978"/>
            <a:ext cx="3286148" cy="1656184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319"/>
              <a:gd name="adj5" fmla="val -48037"/>
              <a:gd name="adj6" fmla="val -96654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</a:t>
            </a: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создание завода по производству </a:t>
            </a:r>
            <a:r>
              <a:rPr kumimoji="1" lang="ru-RU" altLang="ja-JP" sz="1300" dirty="0" err="1" smtClean="0">
                <a:solidFill>
                  <a:schemeClr val="tx2">
                    <a:lumMod val="75000"/>
                  </a:schemeClr>
                </a:solidFill>
              </a:rPr>
              <a:t>гидроксида</a:t>
            </a: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и оксида алюминия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sz="1300" dirty="0" smtClean="0">
                <a:solidFill>
                  <a:srgbClr val="292A61"/>
                </a:solidFill>
              </a:rPr>
              <a:t>создание производства «Интеллектуальный рукав (ИР) для восстановления трубопроводных сетей различного назначения»</a:t>
            </a:r>
            <a:endParaRPr lang="ru-RU" sz="1300" dirty="0" smtClean="0">
              <a:solidFill>
                <a:srgbClr val="292A61"/>
              </a:solidFill>
            </a:endParaRP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sz="1300" dirty="0" smtClean="0">
                <a:solidFill>
                  <a:srgbClr val="292A61"/>
                </a:solidFill>
              </a:rPr>
              <a:t> организация производства полимерных композиций на основе модифицированных полиолефинов</a:t>
            </a:r>
            <a:endParaRPr kumimoji="1" lang="ru-RU" sz="1300" dirty="0">
              <a:solidFill>
                <a:srgbClr val="292A61"/>
              </a:solidFill>
            </a:endParaRPr>
          </a:p>
        </p:txBody>
      </p:sp>
      <p:sp>
        <p:nvSpPr>
          <p:cNvPr id="21" name="Выноска 2 (с границей) 20"/>
          <p:cNvSpPr/>
          <p:nvPr/>
        </p:nvSpPr>
        <p:spPr>
          <a:xfrm flipH="1">
            <a:off x="165852" y="1921046"/>
            <a:ext cx="3214710" cy="428628"/>
          </a:xfrm>
          <a:prstGeom prst="accentCallout2">
            <a:avLst>
              <a:gd name="adj1" fmla="val 37545"/>
              <a:gd name="adj2" fmla="val -2493"/>
              <a:gd name="adj3" fmla="val 39409"/>
              <a:gd name="adj4" fmla="val -13190"/>
              <a:gd name="adj5" fmla="val 36856"/>
              <a:gd name="adj6" fmla="val -29722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строительство птицефабрики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Выноска 2 (с границей) 11"/>
          <p:cNvSpPr/>
          <p:nvPr/>
        </p:nvSpPr>
        <p:spPr>
          <a:xfrm flipH="1">
            <a:off x="118542" y="4509914"/>
            <a:ext cx="3286148" cy="428628"/>
          </a:xfrm>
          <a:prstGeom prst="accentCallout2">
            <a:avLst>
              <a:gd name="adj1" fmla="val 37545"/>
              <a:gd name="adj2" fmla="val -2493"/>
              <a:gd name="adj3" fmla="val 39409"/>
              <a:gd name="adj4" fmla="val -13190"/>
              <a:gd name="adj5" fmla="val -94255"/>
              <a:gd name="adj6" fmla="val -74140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строительство завода железобетонных изделий 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7239" y="1373500"/>
            <a:ext cx="631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292A61"/>
                </a:solidFill>
              </a:rPr>
              <a:t>МЕЖРЕГИОНАЛЬНЫЕ И МЕЖМУНИЦИПАЛЬНЫЕ ПРОЕКТЫ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79782" y="6398672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32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7950" y="3071474"/>
            <a:ext cx="511358" cy="215444"/>
          </a:xfrm>
          <a:prstGeom prst="rect">
            <a:avLst/>
          </a:prstGeom>
          <a:solidFill>
            <a:srgbClr val="0000C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ТОСЭР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9520" y="2714284"/>
            <a:ext cx="511358" cy="215444"/>
          </a:xfrm>
          <a:prstGeom prst="rect">
            <a:avLst/>
          </a:prstGeom>
          <a:solidFill>
            <a:srgbClr val="0000C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ТОСЭР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0958" y="3786984"/>
            <a:ext cx="511358" cy="215444"/>
          </a:xfrm>
          <a:prstGeom prst="rect">
            <a:avLst/>
          </a:prstGeom>
          <a:solidFill>
            <a:srgbClr val="0000CD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ТОСЭР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8095471" y="878487"/>
            <a:ext cx="4096533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ru-RU" altLang="ja-JP" sz="1800" b="1" spc="40" dirty="0" smtClean="0">
                <a:solidFill>
                  <a:schemeClr val="bg1"/>
                </a:solidFill>
                <a:latin typeface="+mj-lt"/>
              </a:rPr>
              <a:t>ИНФРАСТРУКТУРНЫЕ ОГРАНИЧЕНИЯ: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8346" y="1429531"/>
            <a:ext cx="392909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Федеральные: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C00000"/>
                </a:solidFill>
              </a:rPr>
              <a:t>низкий уровень технического состояния </a:t>
            </a:r>
            <a:r>
              <a:rPr lang="ru-RU" sz="1400" dirty="0">
                <a:solidFill>
                  <a:srgbClr val="002060"/>
                </a:solidFill>
              </a:rPr>
              <a:t>участков автодорог </a:t>
            </a:r>
            <a:r>
              <a:rPr lang="ru-RU" sz="1400" dirty="0" smtClean="0">
                <a:solidFill>
                  <a:srgbClr val="002060"/>
                </a:solidFill>
              </a:rPr>
              <a:t>составляющих </a:t>
            </a:r>
            <a:r>
              <a:rPr lang="ru-RU" sz="1400" dirty="0" smtClean="0">
                <a:solidFill>
                  <a:srgbClr val="C00000"/>
                </a:solidFill>
              </a:rPr>
              <a:t>широтную связь </a:t>
            </a:r>
            <a:r>
              <a:rPr lang="ru-RU" sz="1400" dirty="0" smtClean="0">
                <a:solidFill>
                  <a:srgbClr val="002060"/>
                </a:solidFill>
              </a:rPr>
              <a:t>в северной части агломерации (1)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C00000"/>
                </a:solidFill>
              </a:rPr>
              <a:t>отсутствие современных логистических комплексов и терминалов </a:t>
            </a:r>
            <a:r>
              <a:rPr lang="ru-RU" sz="1400" dirty="0" smtClean="0">
                <a:solidFill>
                  <a:srgbClr val="002060"/>
                </a:solidFill>
              </a:rPr>
              <a:t>на железнодорожных подходах к городам-центрам, нехватка дополнительных железнодорожных подъездных путей (2)</a:t>
            </a:r>
          </a:p>
          <a:p>
            <a:pPr>
              <a:spcBef>
                <a:spcPts val="1200"/>
              </a:spcBef>
            </a:pPr>
            <a:r>
              <a:rPr kumimoji="1" lang="ru-RU" altLang="ja-JP" spc="200" dirty="0" smtClean="0">
                <a:solidFill>
                  <a:srgbClr val="292A61"/>
                </a:solidFill>
                <a:latin typeface="+mj-lt"/>
              </a:rPr>
              <a:t>Региональные :</a:t>
            </a:r>
          </a:p>
          <a:p>
            <a:pPr algn="just">
              <a:spcBef>
                <a:spcPts val="6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 smtClean="0">
                <a:solidFill>
                  <a:srgbClr val="C00000"/>
                </a:solidFill>
              </a:rPr>
              <a:t>низкий уровень технического </a:t>
            </a:r>
            <a:r>
              <a:rPr lang="ru-RU" sz="1400" dirty="0" smtClean="0">
                <a:solidFill>
                  <a:srgbClr val="002060"/>
                </a:solidFill>
              </a:rPr>
              <a:t>состояния сети муниципальных и </a:t>
            </a:r>
            <a:r>
              <a:rPr lang="ru-RU" sz="1400" dirty="0" err="1" smtClean="0">
                <a:solidFill>
                  <a:srgbClr val="002060"/>
                </a:solidFill>
              </a:rPr>
              <a:t>межмуниципальых</a:t>
            </a:r>
            <a:r>
              <a:rPr lang="ru-RU" sz="1400" dirty="0" smtClean="0">
                <a:solidFill>
                  <a:srgbClr val="002060"/>
                </a:solidFill>
              </a:rPr>
              <a:t> автодорог (3)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отсутствие объездных автодорог </a:t>
            </a:r>
            <a:r>
              <a:rPr lang="ru-RU" sz="1400" dirty="0" smtClean="0">
                <a:solidFill>
                  <a:srgbClr val="002060"/>
                </a:solidFill>
              </a:rPr>
              <a:t>в обход населенных пунктов, многоуровневых развязок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 нехватка мощностей </a:t>
            </a:r>
            <a:r>
              <a:rPr lang="ru-RU" sz="1400" dirty="0" smtClean="0">
                <a:solidFill>
                  <a:srgbClr val="292A61"/>
                </a:solidFill>
              </a:rPr>
              <a:t>по приему </a:t>
            </a:r>
            <a:r>
              <a:rPr lang="ru-RU" sz="1400" dirty="0" err="1" smtClean="0">
                <a:solidFill>
                  <a:srgbClr val="292A61"/>
                </a:solidFill>
              </a:rPr>
              <a:t>хозяйствено-бытовых</a:t>
            </a:r>
            <a:r>
              <a:rPr lang="ru-RU" sz="1400" dirty="0" smtClean="0">
                <a:solidFill>
                  <a:srgbClr val="292A61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стоков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C00000"/>
                </a:solidFill>
              </a:rPr>
              <a:t> нехватка </a:t>
            </a:r>
            <a:r>
              <a:rPr lang="ru-RU" sz="1400" dirty="0" smtClean="0">
                <a:solidFill>
                  <a:srgbClr val="292A61"/>
                </a:solidFill>
              </a:rPr>
              <a:t>мощностей обеспечения электроэнергией в </a:t>
            </a:r>
            <a:r>
              <a:rPr lang="ru-RU" sz="1400" dirty="0" err="1" smtClean="0">
                <a:solidFill>
                  <a:srgbClr val="292A61"/>
                </a:solidFill>
              </a:rPr>
              <a:t>Снежинском</a:t>
            </a:r>
            <a:r>
              <a:rPr lang="ru-RU" sz="1400" dirty="0" smtClean="0">
                <a:solidFill>
                  <a:srgbClr val="292A61"/>
                </a:solidFill>
              </a:rPr>
              <a:t> ГО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292A61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низкий уровень</a:t>
            </a:r>
            <a:r>
              <a:rPr lang="ru-RU" sz="1400" dirty="0" smtClean="0">
                <a:solidFill>
                  <a:srgbClr val="292A61"/>
                </a:solidFill>
              </a:rPr>
              <a:t> </a:t>
            </a:r>
            <a:r>
              <a:rPr lang="ru-RU" sz="1400" dirty="0" err="1" smtClean="0">
                <a:solidFill>
                  <a:srgbClr val="292A61"/>
                </a:solidFill>
              </a:rPr>
              <a:t>газо</a:t>
            </a:r>
            <a:r>
              <a:rPr lang="ru-RU" sz="1400" dirty="0" smtClean="0">
                <a:solidFill>
                  <a:srgbClr val="292A61"/>
                </a:solidFill>
              </a:rPr>
              <a:t>- и теплоснабжения Верхнеуральского городского округа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33</a:t>
            </a:r>
            <a:endParaRPr lang="ru-RU" sz="2000" dirty="0">
              <a:solidFill>
                <a:srgbClr val="292A6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10621" r="27581" b="7348"/>
          <a:stretch/>
        </p:blipFill>
        <p:spPr bwMode="auto">
          <a:xfrm>
            <a:off x="737356" y="215084"/>
            <a:ext cx="713999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 rot="1273679">
            <a:off x="4423839" y="4491258"/>
            <a:ext cx="553495" cy="2073021"/>
          </a:xfrm>
          <a:prstGeom prst="ellipse">
            <a:avLst/>
          </a:prstGeom>
          <a:noFill/>
          <a:ln w="38100">
            <a:solidFill>
              <a:srgbClr val="0000C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325744" y="4823287"/>
            <a:ext cx="642942" cy="1514379"/>
          </a:xfrm>
          <a:prstGeom prst="line">
            <a:avLst/>
          </a:prstGeom>
          <a:ln w="317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94744" y="2072472"/>
            <a:ext cx="285752" cy="307777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1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582444" y="2038327"/>
            <a:ext cx="1147763" cy="1600993"/>
          </a:xfrm>
          <a:custGeom>
            <a:avLst/>
            <a:gdLst>
              <a:gd name="connsiteX0" fmla="*/ 508794 w 1147763"/>
              <a:gd name="connsiteY0" fmla="*/ 1434306 h 1600993"/>
              <a:gd name="connsiteX1" fmla="*/ 480219 w 1147763"/>
              <a:gd name="connsiteY1" fmla="*/ 1481931 h 1600993"/>
              <a:gd name="connsiteX2" fmla="*/ 408781 w 1147763"/>
              <a:gd name="connsiteY2" fmla="*/ 1529556 h 1600993"/>
              <a:gd name="connsiteX3" fmla="*/ 375444 w 1147763"/>
              <a:gd name="connsiteY3" fmla="*/ 1548606 h 1600993"/>
              <a:gd name="connsiteX4" fmla="*/ 299244 w 1147763"/>
              <a:gd name="connsiteY4" fmla="*/ 1596231 h 1600993"/>
              <a:gd name="connsiteX5" fmla="*/ 246856 w 1147763"/>
              <a:gd name="connsiteY5" fmla="*/ 1577181 h 1600993"/>
              <a:gd name="connsiteX6" fmla="*/ 170656 w 1147763"/>
              <a:gd name="connsiteY6" fmla="*/ 1567656 h 1600993"/>
              <a:gd name="connsiteX7" fmla="*/ 84931 w 1147763"/>
              <a:gd name="connsiteY7" fmla="*/ 1558131 h 1600993"/>
              <a:gd name="connsiteX8" fmla="*/ 3969 w 1147763"/>
              <a:gd name="connsiteY8" fmla="*/ 1577181 h 1600993"/>
              <a:gd name="connsiteX9" fmla="*/ 61119 w 1147763"/>
              <a:gd name="connsiteY9" fmla="*/ 1524794 h 1600993"/>
              <a:gd name="connsiteX10" fmla="*/ 94456 w 1147763"/>
              <a:gd name="connsiteY10" fmla="*/ 1486694 h 1600993"/>
              <a:gd name="connsiteX11" fmla="*/ 123031 w 1147763"/>
              <a:gd name="connsiteY11" fmla="*/ 1400969 h 1600993"/>
              <a:gd name="connsiteX12" fmla="*/ 189706 w 1147763"/>
              <a:gd name="connsiteY12" fmla="*/ 1358106 h 1600993"/>
              <a:gd name="connsiteX13" fmla="*/ 237331 w 1147763"/>
              <a:gd name="connsiteY13" fmla="*/ 1334294 h 1600993"/>
              <a:gd name="connsiteX14" fmla="*/ 275431 w 1147763"/>
              <a:gd name="connsiteY14" fmla="*/ 1239044 h 1600993"/>
              <a:gd name="connsiteX15" fmla="*/ 313531 w 1147763"/>
              <a:gd name="connsiteY15" fmla="*/ 1177131 h 1600993"/>
              <a:gd name="connsiteX16" fmla="*/ 337344 w 1147763"/>
              <a:gd name="connsiteY16" fmla="*/ 1110456 h 1600993"/>
              <a:gd name="connsiteX17" fmla="*/ 346869 w 1147763"/>
              <a:gd name="connsiteY17" fmla="*/ 1029494 h 1600993"/>
              <a:gd name="connsiteX18" fmla="*/ 423069 w 1147763"/>
              <a:gd name="connsiteY18" fmla="*/ 977106 h 1600993"/>
              <a:gd name="connsiteX19" fmla="*/ 489744 w 1147763"/>
              <a:gd name="connsiteY19" fmla="*/ 919956 h 1600993"/>
              <a:gd name="connsiteX20" fmla="*/ 504031 w 1147763"/>
              <a:gd name="connsiteY20" fmla="*/ 877094 h 1600993"/>
              <a:gd name="connsiteX21" fmla="*/ 551656 w 1147763"/>
              <a:gd name="connsiteY21" fmla="*/ 734219 h 1600993"/>
              <a:gd name="connsiteX22" fmla="*/ 670719 w 1147763"/>
              <a:gd name="connsiteY22" fmla="*/ 610394 h 1600993"/>
              <a:gd name="connsiteX23" fmla="*/ 846931 w 1147763"/>
              <a:gd name="connsiteY23" fmla="*/ 496094 h 1600993"/>
              <a:gd name="connsiteX24" fmla="*/ 894556 w 1147763"/>
              <a:gd name="connsiteY24" fmla="*/ 419894 h 1600993"/>
              <a:gd name="connsiteX25" fmla="*/ 1118394 w 1147763"/>
              <a:gd name="connsiteY25" fmla="*/ 224631 h 1600993"/>
              <a:gd name="connsiteX26" fmla="*/ 1070769 w 1147763"/>
              <a:gd name="connsiteY26" fmla="*/ 138906 h 1600993"/>
              <a:gd name="connsiteX27" fmla="*/ 1008856 w 1147763"/>
              <a:gd name="connsiteY27" fmla="*/ 62706 h 1600993"/>
              <a:gd name="connsiteX28" fmla="*/ 951706 w 1147763"/>
              <a:gd name="connsiteY28" fmla="*/ 10319 h 1600993"/>
              <a:gd name="connsiteX29" fmla="*/ 656431 w 1147763"/>
              <a:gd name="connsiteY29" fmla="*/ 124619 h 1600993"/>
              <a:gd name="connsiteX30" fmla="*/ 499269 w 1147763"/>
              <a:gd name="connsiteY30" fmla="*/ 86519 h 1600993"/>
              <a:gd name="connsiteX31" fmla="*/ 499269 w 1147763"/>
              <a:gd name="connsiteY31" fmla="*/ 86519 h 1600993"/>
              <a:gd name="connsiteX32" fmla="*/ 499269 w 1147763"/>
              <a:gd name="connsiteY32" fmla="*/ 86519 h 160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7763" h="1600993">
                <a:moveTo>
                  <a:pt x="508794" y="1434306"/>
                </a:moveTo>
                <a:cubicBezTo>
                  <a:pt x="502841" y="1450181"/>
                  <a:pt x="496888" y="1466056"/>
                  <a:pt x="480219" y="1481931"/>
                </a:cubicBezTo>
                <a:cubicBezTo>
                  <a:pt x="463550" y="1497806"/>
                  <a:pt x="426243" y="1518444"/>
                  <a:pt x="408781" y="1529556"/>
                </a:cubicBezTo>
                <a:cubicBezTo>
                  <a:pt x="391319" y="1540668"/>
                  <a:pt x="393700" y="1537494"/>
                  <a:pt x="375444" y="1548606"/>
                </a:cubicBezTo>
                <a:cubicBezTo>
                  <a:pt x="357188" y="1559719"/>
                  <a:pt x="320675" y="1591469"/>
                  <a:pt x="299244" y="1596231"/>
                </a:cubicBezTo>
                <a:cubicBezTo>
                  <a:pt x="277813" y="1600993"/>
                  <a:pt x="268287" y="1581943"/>
                  <a:pt x="246856" y="1577181"/>
                </a:cubicBezTo>
                <a:cubicBezTo>
                  <a:pt x="225425" y="1572419"/>
                  <a:pt x="170656" y="1567656"/>
                  <a:pt x="170656" y="1567656"/>
                </a:cubicBezTo>
                <a:cubicBezTo>
                  <a:pt x="143668" y="1564481"/>
                  <a:pt x="112712" y="1556544"/>
                  <a:pt x="84931" y="1558131"/>
                </a:cubicBezTo>
                <a:cubicBezTo>
                  <a:pt x="57150" y="1559718"/>
                  <a:pt x="7938" y="1582737"/>
                  <a:pt x="3969" y="1577181"/>
                </a:cubicBezTo>
                <a:cubicBezTo>
                  <a:pt x="0" y="1571625"/>
                  <a:pt x="46038" y="1539875"/>
                  <a:pt x="61119" y="1524794"/>
                </a:cubicBezTo>
                <a:cubicBezTo>
                  <a:pt x="76200" y="1509713"/>
                  <a:pt x="84137" y="1507332"/>
                  <a:pt x="94456" y="1486694"/>
                </a:cubicBezTo>
                <a:cubicBezTo>
                  <a:pt x="104775" y="1466057"/>
                  <a:pt x="107156" y="1422400"/>
                  <a:pt x="123031" y="1400969"/>
                </a:cubicBezTo>
                <a:cubicBezTo>
                  <a:pt x="138906" y="1379538"/>
                  <a:pt x="170656" y="1369218"/>
                  <a:pt x="189706" y="1358106"/>
                </a:cubicBezTo>
                <a:cubicBezTo>
                  <a:pt x="208756" y="1346994"/>
                  <a:pt x="223044" y="1354138"/>
                  <a:pt x="237331" y="1334294"/>
                </a:cubicBezTo>
                <a:cubicBezTo>
                  <a:pt x="251618" y="1314450"/>
                  <a:pt x="262731" y="1265238"/>
                  <a:pt x="275431" y="1239044"/>
                </a:cubicBezTo>
                <a:cubicBezTo>
                  <a:pt x="288131" y="1212850"/>
                  <a:pt x="303212" y="1198562"/>
                  <a:pt x="313531" y="1177131"/>
                </a:cubicBezTo>
                <a:cubicBezTo>
                  <a:pt x="323850" y="1155700"/>
                  <a:pt x="331788" y="1135062"/>
                  <a:pt x="337344" y="1110456"/>
                </a:cubicBezTo>
                <a:cubicBezTo>
                  <a:pt x="342900" y="1085850"/>
                  <a:pt x="332581" y="1051719"/>
                  <a:pt x="346869" y="1029494"/>
                </a:cubicBezTo>
                <a:cubicBezTo>
                  <a:pt x="361157" y="1007269"/>
                  <a:pt x="399257" y="995362"/>
                  <a:pt x="423069" y="977106"/>
                </a:cubicBezTo>
                <a:cubicBezTo>
                  <a:pt x="446881" y="958850"/>
                  <a:pt x="476250" y="936625"/>
                  <a:pt x="489744" y="919956"/>
                </a:cubicBezTo>
                <a:cubicBezTo>
                  <a:pt x="503238" y="903287"/>
                  <a:pt x="504031" y="877094"/>
                  <a:pt x="504031" y="877094"/>
                </a:cubicBezTo>
                <a:cubicBezTo>
                  <a:pt x="514350" y="846138"/>
                  <a:pt x="523875" y="778669"/>
                  <a:pt x="551656" y="734219"/>
                </a:cubicBezTo>
                <a:cubicBezTo>
                  <a:pt x="579437" y="689769"/>
                  <a:pt x="621507" y="650082"/>
                  <a:pt x="670719" y="610394"/>
                </a:cubicBezTo>
                <a:cubicBezTo>
                  <a:pt x="719932" y="570707"/>
                  <a:pt x="809625" y="527844"/>
                  <a:pt x="846931" y="496094"/>
                </a:cubicBezTo>
                <a:cubicBezTo>
                  <a:pt x="884237" y="464344"/>
                  <a:pt x="849312" y="465138"/>
                  <a:pt x="894556" y="419894"/>
                </a:cubicBezTo>
                <a:cubicBezTo>
                  <a:pt x="939800" y="374650"/>
                  <a:pt x="1089025" y="271462"/>
                  <a:pt x="1118394" y="224631"/>
                </a:cubicBezTo>
                <a:cubicBezTo>
                  <a:pt x="1147763" y="177800"/>
                  <a:pt x="1089025" y="165894"/>
                  <a:pt x="1070769" y="138906"/>
                </a:cubicBezTo>
                <a:cubicBezTo>
                  <a:pt x="1052513" y="111919"/>
                  <a:pt x="1028700" y="84137"/>
                  <a:pt x="1008856" y="62706"/>
                </a:cubicBezTo>
                <a:cubicBezTo>
                  <a:pt x="989012" y="41275"/>
                  <a:pt x="1010443" y="0"/>
                  <a:pt x="951706" y="10319"/>
                </a:cubicBezTo>
                <a:cubicBezTo>
                  <a:pt x="892969" y="20638"/>
                  <a:pt x="731837" y="111919"/>
                  <a:pt x="656431" y="124619"/>
                </a:cubicBezTo>
                <a:cubicBezTo>
                  <a:pt x="581025" y="137319"/>
                  <a:pt x="499269" y="86519"/>
                  <a:pt x="499269" y="86519"/>
                </a:cubicBezTo>
                <a:lnTo>
                  <a:pt x="499269" y="86519"/>
                </a:lnTo>
                <a:lnTo>
                  <a:pt x="499269" y="86519"/>
                </a:lnTo>
              </a:path>
            </a:pathLst>
          </a:custGeom>
          <a:ln w="28575">
            <a:solidFill>
              <a:srgbClr val="FA701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595140" y="1791481"/>
            <a:ext cx="800219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Снежинск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69780" y="3140050"/>
            <a:ext cx="625492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Озерск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66644" y="2782860"/>
            <a:ext cx="559769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Касли</a:t>
            </a:r>
            <a:endParaRPr lang="ru-R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62134" y="3640116"/>
            <a:ext cx="747320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Кыштым</a:t>
            </a:r>
            <a:endParaRPr lang="ru-RU" sz="1200" b="1" dirty="0"/>
          </a:p>
        </p:txBody>
      </p:sp>
      <p:sp>
        <p:nvSpPr>
          <p:cNvPr id="22" name="Овал 21"/>
          <p:cNvSpPr/>
          <p:nvPr/>
        </p:nvSpPr>
        <p:spPr>
          <a:xfrm>
            <a:off x="6023768" y="2068480"/>
            <a:ext cx="71438" cy="71438"/>
          </a:xfrm>
          <a:prstGeom prst="ellipse">
            <a:avLst/>
          </a:prstGeom>
          <a:solidFill>
            <a:srgbClr val="FA7014"/>
          </a:solidFill>
          <a:ln>
            <a:solidFill>
              <a:srgbClr val="FA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023768" y="2854298"/>
            <a:ext cx="71438" cy="71438"/>
          </a:xfrm>
          <a:prstGeom prst="ellipse">
            <a:avLst/>
          </a:prstGeom>
          <a:solidFill>
            <a:srgbClr val="FA7014"/>
          </a:solidFill>
          <a:ln>
            <a:solidFill>
              <a:srgbClr val="FA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166512" y="2354232"/>
            <a:ext cx="71438" cy="71438"/>
          </a:xfrm>
          <a:prstGeom prst="ellipse">
            <a:avLst/>
          </a:prstGeom>
          <a:solidFill>
            <a:srgbClr val="FA7014"/>
          </a:solidFill>
          <a:ln>
            <a:solidFill>
              <a:srgbClr val="FA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452000" y="2282794"/>
            <a:ext cx="71438" cy="71438"/>
          </a:xfrm>
          <a:prstGeom prst="ellipse">
            <a:avLst/>
          </a:prstGeom>
          <a:solidFill>
            <a:srgbClr val="FA7014"/>
          </a:solidFill>
          <a:ln>
            <a:solidFill>
              <a:srgbClr val="FA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523702" y="3568678"/>
            <a:ext cx="71438" cy="71438"/>
          </a:xfrm>
          <a:prstGeom prst="ellipse">
            <a:avLst/>
          </a:prstGeom>
          <a:solidFill>
            <a:srgbClr val="FA7014"/>
          </a:solidFill>
          <a:ln>
            <a:solidFill>
              <a:srgbClr val="FA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095206" y="3425802"/>
            <a:ext cx="71438" cy="71438"/>
          </a:xfrm>
          <a:prstGeom prst="ellipse">
            <a:avLst/>
          </a:prstGeom>
          <a:solidFill>
            <a:srgbClr val="FA7014"/>
          </a:solidFill>
          <a:ln>
            <a:solidFill>
              <a:srgbClr val="FA7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6413500" y="245533"/>
            <a:ext cx="114300" cy="1761067"/>
          </a:xfrm>
          <a:custGeom>
            <a:avLst/>
            <a:gdLst>
              <a:gd name="connsiteX0" fmla="*/ 80433 w 114300"/>
              <a:gd name="connsiteY0" fmla="*/ 0 h 1761067"/>
              <a:gd name="connsiteX1" fmla="*/ 12700 w 114300"/>
              <a:gd name="connsiteY1" fmla="*/ 338667 h 1761067"/>
              <a:gd name="connsiteX2" fmla="*/ 4233 w 114300"/>
              <a:gd name="connsiteY2" fmla="*/ 660400 h 1761067"/>
              <a:gd name="connsiteX3" fmla="*/ 29633 w 114300"/>
              <a:gd name="connsiteY3" fmla="*/ 965200 h 1761067"/>
              <a:gd name="connsiteX4" fmla="*/ 21167 w 114300"/>
              <a:gd name="connsiteY4" fmla="*/ 1202267 h 1761067"/>
              <a:gd name="connsiteX5" fmla="*/ 12700 w 114300"/>
              <a:gd name="connsiteY5" fmla="*/ 1312334 h 1761067"/>
              <a:gd name="connsiteX6" fmla="*/ 63500 w 114300"/>
              <a:gd name="connsiteY6" fmla="*/ 1447800 h 1761067"/>
              <a:gd name="connsiteX7" fmla="*/ 105833 w 114300"/>
              <a:gd name="connsiteY7" fmla="*/ 1667934 h 1761067"/>
              <a:gd name="connsiteX8" fmla="*/ 114300 w 114300"/>
              <a:gd name="connsiteY8" fmla="*/ 1761067 h 1761067"/>
              <a:gd name="connsiteX9" fmla="*/ 114300 w 114300"/>
              <a:gd name="connsiteY9" fmla="*/ 1761067 h 176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300" h="1761067">
                <a:moveTo>
                  <a:pt x="80433" y="0"/>
                </a:moveTo>
                <a:cubicBezTo>
                  <a:pt x="52916" y="114300"/>
                  <a:pt x="25400" y="228600"/>
                  <a:pt x="12700" y="338667"/>
                </a:cubicBezTo>
                <a:cubicBezTo>
                  <a:pt x="0" y="448734"/>
                  <a:pt x="1411" y="555978"/>
                  <a:pt x="4233" y="660400"/>
                </a:cubicBezTo>
                <a:cubicBezTo>
                  <a:pt x="7055" y="764822"/>
                  <a:pt x="26811" y="874889"/>
                  <a:pt x="29633" y="965200"/>
                </a:cubicBezTo>
                <a:cubicBezTo>
                  <a:pt x="32455" y="1055511"/>
                  <a:pt x="23989" y="1144412"/>
                  <a:pt x="21167" y="1202267"/>
                </a:cubicBezTo>
                <a:cubicBezTo>
                  <a:pt x="18345" y="1260122"/>
                  <a:pt x="5645" y="1271412"/>
                  <a:pt x="12700" y="1312334"/>
                </a:cubicBezTo>
                <a:cubicBezTo>
                  <a:pt x="19755" y="1353256"/>
                  <a:pt x="47978" y="1388533"/>
                  <a:pt x="63500" y="1447800"/>
                </a:cubicBezTo>
                <a:cubicBezTo>
                  <a:pt x="79022" y="1507067"/>
                  <a:pt x="97366" y="1615723"/>
                  <a:pt x="105833" y="1667934"/>
                </a:cubicBezTo>
                <a:cubicBezTo>
                  <a:pt x="114300" y="1720145"/>
                  <a:pt x="114300" y="1761067"/>
                  <a:pt x="114300" y="1761067"/>
                </a:cubicBezTo>
                <a:lnTo>
                  <a:pt x="114300" y="1761067"/>
                </a:lnTo>
              </a:path>
            </a:pathLst>
          </a:cu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6714067" y="2319867"/>
            <a:ext cx="990600" cy="3625144"/>
          </a:xfrm>
          <a:custGeom>
            <a:avLst/>
            <a:gdLst>
              <a:gd name="connsiteX0" fmla="*/ 0 w 990600"/>
              <a:gd name="connsiteY0" fmla="*/ 0 h 3625144"/>
              <a:gd name="connsiteX1" fmla="*/ 50800 w 990600"/>
              <a:gd name="connsiteY1" fmla="*/ 177800 h 3625144"/>
              <a:gd name="connsiteX2" fmla="*/ 203200 w 990600"/>
              <a:gd name="connsiteY2" fmla="*/ 262466 h 3625144"/>
              <a:gd name="connsiteX3" fmla="*/ 313266 w 990600"/>
              <a:gd name="connsiteY3" fmla="*/ 516466 h 3625144"/>
              <a:gd name="connsiteX4" fmla="*/ 575733 w 990600"/>
              <a:gd name="connsiteY4" fmla="*/ 1168400 h 3625144"/>
              <a:gd name="connsiteX5" fmla="*/ 668866 w 990600"/>
              <a:gd name="connsiteY5" fmla="*/ 1574800 h 3625144"/>
              <a:gd name="connsiteX6" fmla="*/ 711200 w 990600"/>
              <a:gd name="connsiteY6" fmla="*/ 1684866 h 3625144"/>
              <a:gd name="connsiteX7" fmla="*/ 804333 w 990600"/>
              <a:gd name="connsiteY7" fmla="*/ 1862666 h 3625144"/>
              <a:gd name="connsiteX8" fmla="*/ 838200 w 990600"/>
              <a:gd name="connsiteY8" fmla="*/ 2108200 h 3625144"/>
              <a:gd name="connsiteX9" fmla="*/ 812800 w 990600"/>
              <a:gd name="connsiteY9" fmla="*/ 2336800 h 3625144"/>
              <a:gd name="connsiteX10" fmla="*/ 897466 w 990600"/>
              <a:gd name="connsiteY10" fmla="*/ 2616200 h 3625144"/>
              <a:gd name="connsiteX11" fmla="*/ 914400 w 990600"/>
              <a:gd name="connsiteY11" fmla="*/ 2777066 h 3625144"/>
              <a:gd name="connsiteX12" fmla="*/ 762000 w 990600"/>
              <a:gd name="connsiteY12" fmla="*/ 2980266 h 3625144"/>
              <a:gd name="connsiteX13" fmla="*/ 872066 w 990600"/>
              <a:gd name="connsiteY13" fmla="*/ 3369733 h 3625144"/>
              <a:gd name="connsiteX14" fmla="*/ 973666 w 990600"/>
              <a:gd name="connsiteY14" fmla="*/ 3589866 h 3625144"/>
              <a:gd name="connsiteX15" fmla="*/ 973666 w 990600"/>
              <a:gd name="connsiteY15" fmla="*/ 3581400 h 3625144"/>
              <a:gd name="connsiteX16" fmla="*/ 990600 w 990600"/>
              <a:gd name="connsiteY16" fmla="*/ 3564466 h 36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0600" h="3625144">
                <a:moveTo>
                  <a:pt x="0" y="0"/>
                </a:moveTo>
                <a:cubicBezTo>
                  <a:pt x="8466" y="67028"/>
                  <a:pt x="16933" y="134056"/>
                  <a:pt x="50800" y="177800"/>
                </a:cubicBezTo>
                <a:cubicBezTo>
                  <a:pt x="84667" y="221544"/>
                  <a:pt x="159456" y="206022"/>
                  <a:pt x="203200" y="262466"/>
                </a:cubicBezTo>
                <a:cubicBezTo>
                  <a:pt x="246944" y="318910"/>
                  <a:pt x="251177" y="365477"/>
                  <a:pt x="313266" y="516466"/>
                </a:cubicBezTo>
                <a:cubicBezTo>
                  <a:pt x="375355" y="667455"/>
                  <a:pt x="516466" y="992011"/>
                  <a:pt x="575733" y="1168400"/>
                </a:cubicBezTo>
                <a:cubicBezTo>
                  <a:pt x="635000" y="1344789"/>
                  <a:pt x="646288" y="1488722"/>
                  <a:pt x="668866" y="1574800"/>
                </a:cubicBezTo>
                <a:cubicBezTo>
                  <a:pt x="691444" y="1660878"/>
                  <a:pt x="688622" y="1636888"/>
                  <a:pt x="711200" y="1684866"/>
                </a:cubicBezTo>
                <a:cubicBezTo>
                  <a:pt x="733778" y="1732844"/>
                  <a:pt x="783166" y="1792110"/>
                  <a:pt x="804333" y="1862666"/>
                </a:cubicBezTo>
                <a:cubicBezTo>
                  <a:pt x="825500" y="1933222"/>
                  <a:pt x="836789" y="2029178"/>
                  <a:pt x="838200" y="2108200"/>
                </a:cubicBezTo>
                <a:cubicBezTo>
                  <a:pt x="839611" y="2187222"/>
                  <a:pt x="802922" y="2252133"/>
                  <a:pt x="812800" y="2336800"/>
                </a:cubicBezTo>
                <a:cubicBezTo>
                  <a:pt x="822678" y="2421467"/>
                  <a:pt x="880533" y="2542822"/>
                  <a:pt x="897466" y="2616200"/>
                </a:cubicBezTo>
                <a:cubicBezTo>
                  <a:pt x="914399" y="2689578"/>
                  <a:pt x="936978" y="2716388"/>
                  <a:pt x="914400" y="2777066"/>
                </a:cubicBezTo>
                <a:cubicBezTo>
                  <a:pt x="891822" y="2837744"/>
                  <a:pt x="769056" y="2881488"/>
                  <a:pt x="762000" y="2980266"/>
                </a:cubicBezTo>
                <a:cubicBezTo>
                  <a:pt x="754944" y="3079044"/>
                  <a:pt x="836788" y="3268133"/>
                  <a:pt x="872066" y="3369733"/>
                </a:cubicBezTo>
                <a:cubicBezTo>
                  <a:pt x="907344" y="3471333"/>
                  <a:pt x="956733" y="3554588"/>
                  <a:pt x="973666" y="3589866"/>
                </a:cubicBezTo>
                <a:cubicBezTo>
                  <a:pt x="990599" y="3625144"/>
                  <a:pt x="970844" y="3585633"/>
                  <a:pt x="973666" y="3581400"/>
                </a:cubicBezTo>
                <a:cubicBezTo>
                  <a:pt x="976488" y="3577167"/>
                  <a:pt x="983544" y="3570816"/>
                  <a:pt x="990600" y="3564466"/>
                </a:cubicBezTo>
              </a:path>
            </a:pathLst>
          </a:custGeom>
          <a:ln w="317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238082" y="786588"/>
            <a:ext cx="365806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М-5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7238214" y="4001298"/>
            <a:ext cx="365806" cy="246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dirty="0" smtClean="0"/>
              <a:t>М-5</a:t>
            </a:r>
            <a:endParaRPr lang="ru-RU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5166512" y="5193719"/>
            <a:ext cx="285752" cy="307777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2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1083733" y="1320800"/>
            <a:ext cx="4978400" cy="1607255"/>
          </a:xfrm>
          <a:custGeom>
            <a:avLst/>
            <a:gdLst>
              <a:gd name="connsiteX0" fmla="*/ 0 w 4978400"/>
              <a:gd name="connsiteY0" fmla="*/ 0 h 1607255"/>
              <a:gd name="connsiteX1" fmla="*/ 160867 w 4978400"/>
              <a:gd name="connsiteY1" fmla="*/ 84667 h 1607255"/>
              <a:gd name="connsiteX2" fmla="*/ 262467 w 4978400"/>
              <a:gd name="connsiteY2" fmla="*/ 194733 h 1607255"/>
              <a:gd name="connsiteX3" fmla="*/ 406400 w 4978400"/>
              <a:gd name="connsiteY3" fmla="*/ 220133 h 1607255"/>
              <a:gd name="connsiteX4" fmla="*/ 508000 w 4978400"/>
              <a:gd name="connsiteY4" fmla="*/ 279400 h 1607255"/>
              <a:gd name="connsiteX5" fmla="*/ 685800 w 4978400"/>
              <a:gd name="connsiteY5" fmla="*/ 304800 h 1607255"/>
              <a:gd name="connsiteX6" fmla="*/ 880534 w 4978400"/>
              <a:gd name="connsiteY6" fmla="*/ 287867 h 1607255"/>
              <a:gd name="connsiteX7" fmla="*/ 956734 w 4978400"/>
              <a:gd name="connsiteY7" fmla="*/ 270933 h 1607255"/>
              <a:gd name="connsiteX8" fmla="*/ 1278467 w 4978400"/>
              <a:gd name="connsiteY8" fmla="*/ 330200 h 1607255"/>
              <a:gd name="connsiteX9" fmla="*/ 1507067 w 4978400"/>
              <a:gd name="connsiteY9" fmla="*/ 482600 h 1607255"/>
              <a:gd name="connsiteX10" fmla="*/ 1828800 w 4978400"/>
              <a:gd name="connsiteY10" fmla="*/ 736600 h 1607255"/>
              <a:gd name="connsiteX11" fmla="*/ 2362200 w 4978400"/>
              <a:gd name="connsiteY11" fmla="*/ 1007533 h 1607255"/>
              <a:gd name="connsiteX12" fmla="*/ 2489200 w 4978400"/>
              <a:gd name="connsiteY12" fmla="*/ 1007533 h 1607255"/>
              <a:gd name="connsiteX13" fmla="*/ 2904067 w 4978400"/>
              <a:gd name="connsiteY13" fmla="*/ 1016000 h 1607255"/>
              <a:gd name="connsiteX14" fmla="*/ 2997200 w 4978400"/>
              <a:gd name="connsiteY14" fmla="*/ 939800 h 1607255"/>
              <a:gd name="connsiteX15" fmla="*/ 3268134 w 4978400"/>
              <a:gd name="connsiteY15" fmla="*/ 922867 h 1607255"/>
              <a:gd name="connsiteX16" fmla="*/ 3598334 w 4978400"/>
              <a:gd name="connsiteY16" fmla="*/ 990600 h 1607255"/>
              <a:gd name="connsiteX17" fmla="*/ 3953934 w 4978400"/>
              <a:gd name="connsiteY17" fmla="*/ 1024467 h 1607255"/>
              <a:gd name="connsiteX18" fmla="*/ 4089400 w 4978400"/>
              <a:gd name="connsiteY18" fmla="*/ 1024467 h 1607255"/>
              <a:gd name="connsiteX19" fmla="*/ 4157134 w 4978400"/>
              <a:gd name="connsiteY19" fmla="*/ 1210733 h 1607255"/>
              <a:gd name="connsiteX20" fmla="*/ 4309534 w 4978400"/>
              <a:gd name="connsiteY20" fmla="*/ 1515533 h 1607255"/>
              <a:gd name="connsiteX21" fmla="*/ 4487334 w 4978400"/>
              <a:gd name="connsiteY21" fmla="*/ 1532467 h 1607255"/>
              <a:gd name="connsiteX22" fmla="*/ 4656667 w 4978400"/>
              <a:gd name="connsiteY22" fmla="*/ 1540933 h 1607255"/>
              <a:gd name="connsiteX23" fmla="*/ 4919134 w 4978400"/>
              <a:gd name="connsiteY23" fmla="*/ 1498600 h 1607255"/>
              <a:gd name="connsiteX24" fmla="*/ 4961467 w 4978400"/>
              <a:gd name="connsiteY24" fmla="*/ 1591733 h 1607255"/>
              <a:gd name="connsiteX25" fmla="*/ 4978400 w 4978400"/>
              <a:gd name="connsiteY25" fmla="*/ 1591733 h 160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78400" h="1607255">
                <a:moveTo>
                  <a:pt x="0" y="0"/>
                </a:moveTo>
                <a:cubicBezTo>
                  <a:pt x="58561" y="26106"/>
                  <a:pt x="117123" y="52212"/>
                  <a:pt x="160867" y="84667"/>
                </a:cubicBezTo>
                <a:cubicBezTo>
                  <a:pt x="204611" y="117122"/>
                  <a:pt x="221545" y="172155"/>
                  <a:pt x="262467" y="194733"/>
                </a:cubicBezTo>
                <a:cubicBezTo>
                  <a:pt x="303389" y="217311"/>
                  <a:pt x="365478" y="206022"/>
                  <a:pt x="406400" y="220133"/>
                </a:cubicBezTo>
                <a:cubicBezTo>
                  <a:pt x="447322" y="234244"/>
                  <a:pt x="461433" y="265289"/>
                  <a:pt x="508000" y="279400"/>
                </a:cubicBezTo>
                <a:cubicBezTo>
                  <a:pt x="554567" y="293511"/>
                  <a:pt x="623711" y="303389"/>
                  <a:pt x="685800" y="304800"/>
                </a:cubicBezTo>
                <a:cubicBezTo>
                  <a:pt x="747889" y="306211"/>
                  <a:pt x="835378" y="293512"/>
                  <a:pt x="880534" y="287867"/>
                </a:cubicBezTo>
                <a:cubicBezTo>
                  <a:pt x="925690" y="282223"/>
                  <a:pt x="890412" y="263878"/>
                  <a:pt x="956734" y="270933"/>
                </a:cubicBezTo>
                <a:cubicBezTo>
                  <a:pt x="1023056" y="277989"/>
                  <a:pt x="1186745" y="294922"/>
                  <a:pt x="1278467" y="330200"/>
                </a:cubicBezTo>
                <a:cubicBezTo>
                  <a:pt x="1370189" y="365478"/>
                  <a:pt x="1415345" y="414867"/>
                  <a:pt x="1507067" y="482600"/>
                </a:cubicBezTo>
                <a:cubicBezTo>
                  <a:pt x="1598789" y="550333"/>
                  <a:pt x="1686278" y="649111"/>
                  <a:pt x="1828800" y="736600"/>
                </a:cubicBezTo>
                <a:cubicBezTo>
                  <a:pt x="1971322" y="824089"/>
                  <a:pt x="2252133" y="962378"/>
                  <a:pt x="2362200" y="1007533"/>
                </a:cubicBezTo>
                <a:cubicBezTo>
                  <a:pt x="2472267" y="1052689"/>
                  <a:pt x="2489200" y="1007533"/>
                  <a:pt x="2489200" y="1007533"/>
                </a:cubicBezTo>
                <a:cubicBezTo>
                  <a:pt x="2579511" y="1008944"/>
                  <a:pt x="2819400" y="1027289"/>
                  <a:pt x="2904067" y="1016000"/>
                </a:cubicBezTo>
                <a:cubicBezTo>
                  <a:pt x="2988734" y="1004711"/>
                  <a:pt x="2936522" y="955322"/>
                  <a:pt x="2997200" y="939800"/>
                </a:cubicBezTo>
                <a:cubicBezTo>
                  <a:pt x="3057878" y="924278"/>
                  <a:pt x="3167945" y="914400"/>
                  <a:pt x="3268134" y="922867"/>
                </a:cubicBezTo>
                <a:cubicBezTo>
                  <a:pt x="3368323" y="931334"/>
                  <a:pt x="3484034" y="973667"/>
                  <a:pt x="3598334" y="990600"/>
                </a:cubicBezTo>
                <a:cubicBezTo>
                  <a:pt x="3712634" y="1007533"/>
                  <a:pt x="3872090" y="1018823"/>
                  <a:pt x="3953934" y="1024467"/>
                </a:cubicBezTo>
                <a:cubicBezTo>
                  <a:pt x="4035778" y="1030112"/>
                  <a:pt x="4055533" y="993423"/>
                  <a:pt x="4089400" y="1024467"/>
                </a:cubicBezTo>
                <a:cubicBezTo>
                  <a:pt x="4123267" y="1055511"/>
                  <a:pt x="4120445" y="1128889"/>
                  <a:pt x="4157134" y="1210733"/>
                </a:cubicBezTo>
                <a:cubicBezTo>
                  <a:pt x="4193823" y="1292577"/>
                  <a:pt x="4254501" y="1461911"/>
                  <a:pt x="4309534" y="1515533"/>
                </a:cubicBezTo>
                <a:cubicBezTo>
                  <a:pt x="4364567" y="1569155"/>
                  <a:pt x="4429479" y="1528234"/>
                  <a:pt x="4487334" y="1532467"/>
                </a:cubicBezTo>
                <a:cubicBezTo>
                  <a:pt x="4545189" y="1536700"/>
                  <a:pt x="4584700" y="1546578"/>
                  <a:pt x="4656667" y="1540933"/>
                </a:cubicBezTo>
                <a:cubicBezTo>
                  <a:pt x="4728634" y="1535289"/>
                  <a:pt x="4868334" y="1490133"/>
                  <a:pt x="4919134" y="1498600"/>
                </a:cubicBezTo>
                <a:cubicBezTo>
                  <a:pt x="4969934" y="1507067"/>
                  <a:pt x="4951589" y="1576211"/>
                  <a:pt x="4961467" y="1591733"/>
                </a:cubicBezTo>
                <a:cubicBezTo>
                  <a:pt x="4971345" y="1607255"/>
                  <a:pt x="4974872" y="1599494"/>
                  <a:pt x="4978400" y="1591733"/>
                </a:cubicBezTo>
              </a:path>
            </a:pathLst>
          </a:custGeom>
          <a:ln w="19050">
            <a:solidFill>
              <a:srgbClr val="FA701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951934" y="2005795"/>
            <a:ext cx="1056700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Нязепетровск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09256" y="2001034"/>
            <a:ext cx="1260210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Верхний Уфалей</a:t>
            </a:r>
            <a:endParaRPr lang="ru-RU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952330" y="2286786"/>
            <a:ext cx="285752" cy="307777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3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2">
            <a:extLst>
              <a:ext uri="{FF2B5EF4-FFF2-40B4-BE49-F238E27FC236}">
                <a16:creationId xmlns:a16="http://schemas.microsoft.com/office/drawing/2014/main" id="{7A5B2721-CBC3-4AB5-86AF-F6AE9F8219C4}"/>
              </a:ext>
            </a:extLst>
          </p:cNvPr>
          <p:cNvSpPr txBox="1">
            <a:spLocks/>
          </p:cNvSpPr>
          <p:nvPr/>
        </p:nvSpPr>
        <p:spPr>
          <a:xfrm>
            <a:off x="11493888" y="6449744"/>
            <a:ext cx="649204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"/>
          <a:stretch>
            <a:fillRect/>
          </a:stretch>
        </p:blipFill>
        <p:spPr bwMode="auto">
          <a:xfrm>
            <a:off x="431315" y="1180559"/>
            <a:ext cx="5340133" cy="560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00726" y="277457"/>
            <a:ext cx="9352134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Задача 3: РАЗВИТИЕ ИНФРАСТРУКТУРНЫХ ПРОСТРАНСТВЕННЫХ СИСТЕМ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Оценка прироста ВРП  35,9 млрд. рублей</a:t>
            </a:r>
            <a:endParaRPr lang="ru-RU" sz="1600" b="1" dirty="0">
              <a:solidFill>
                <a:srgbClr val="FFFFFF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17" name="円/楕円 9"/>
          <p:cNvSpPr/>
          <p:nvPr/>
        </p:nvSpPr>
        <p:spPr>
          <a:xfrm>
            <a:off x="3094811" y="2358224"/>
            <a:ext cx="240016" cy="240082"/>
          </a:xfrm>
          <a:prstGeom prst="ellipse">
            <a:avLst/>
          </a:prstGeom>
          <a:solidFill>
            <a:srgbClr val="0000CD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円/楕円 10"/>
          <p:cNvSpPr/>
          <p:nvPr/>
        </p:nvSpPr>
        <p:spPr>
          <a:xfrm>
            <a:off x="2951934" y="2001034"/>
            <a:ext cx="240016" cy="240082"/>
          </a:xfrm>
          <a:prstGeom prst="ellipse">
            <a:avLst/>
          </a:prstGeom>
          <a:solidFill>
            <a:srgbClr val="0000CD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円/楕円 11"/>
          <p:cNvSpPr/>
          <p:nvPr/>
        </p:nvSpPr>
        <p:spPr>
          <a:xfrm>
            <a:off x="3523438" y="2215348"/>
            <a:ext cx="240016" cy="240082"/>
          </a:xfrm>
          <a:prstGeom prst="ellipse">
            <a:avLst/>
          </a:prstGeom>
          <a:solidFill>
            <a:srgbClr val="0000CD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円/楕円 12"/>
          <p:cNvSpPr/>
          <p:nvPr/>
        </p:nvSpPr>
        <p:spPr>
          <a:xfrm>
            <a:off x="2951934" y="1643844"/>
            <a:ext cx="240016" cy="240082"/>
          </a:xfrm>
          <a:prstGeom prst="ellipse">
            <a:avLst/>
          </a:prstGeom>
          <a:solidFill>
            <a:srgbClr val="0000CD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13"/>
          <p:cNvSpPr/>
          <p:nvPr/>
        </p:nvSpPr>
        <p:spPr>
          <a:xfrm>
            <a:off x="3452001" y="1858158"/>
            <a:ext cx="240016" cy="240082"/>
          </a:xfrm>
          <a:prstGeom prst="ellipse">
            <a:avLst/>
          </a:prstGeom>
          <a:solidFill>
            <a:srgbClr val="0000CD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5"/>
          <p:cNvCxnSpPr>
            <a:stCxn id="21" idx="5"/>
            <a:endCxn id="29" idx="2"/>
          </p:cNvCxnSpPr>
          <p:nvPr/>
        </p:nvCxnSpPr>
        <p:spPr>
          <a:xfrm rot="16200000" flipH="1">
            <a:off x="4583890" y="1136059"/>
            <a:ext cx="963623" cy="2817667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0"/>
          <p:cNvCxnSpPr>
            <a:stCxn id="19" idx="5"/>
            <a:endCxn id="27" idx="2"/>
          </p:cNvCxnSpPr>
          <p:nvPr/>
        </p:nvCxnSpPr>
        <p:spPr>
          <a:xfrm rot="16200000" flipH="1">
            <a:off x="4243014" y="1905563"/>
            <a:ext cx="1716813" cy="274623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8" idx="5"/>
            <a:endCxn id="31" idx="2"/>
          </p:cNvCxnSpPr>
          <p:nvPr/>
        </p:nvCxnSpPr>
        <p:spPr>
          <a:xfrm rot="16200000" flipH="1">
            <a:off x="3294915" y="2067843"/>
            <a:ext cx="3041507" cy="3317734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6"/>
          <p:cNvCxnSpPr>
            <a:stCxn id="20" idx="6"/>
            <a:endCxn id="28" idx="2"/>
          </p:cNvCxnSpPr>
          <p:nvPr/>
        </p:nvCxnSpPr>
        <p:spPr>
          <a:xfrm>
            <a:off x="3191951" y="1763885"/>
            <a:ext cx="3282584" cy="92752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9"/>
          <p:cNvCxnSpPr>
            <a:stCxn id="17" idx="5"/>
            <a:endCxn id="30" idx="2"/>
          </p:cNvCxnSpPr>
          <p:nvPr/>
        </p:nvCxnSpPr>
        <p:spPr>
          <a:xfrm rot="16200000" flipH="1">
            <a:off x="2989757" y="2873068"/>
            <a:ext cx="3794698" cy="3174858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"/>
          <p:cNvSpPr/>
          <p:nvPr/>
        </p:nvSpPr>
        <p:spPr>
          <a:xfrm>
            <a:off x="6474534" y="3716940"/>
            <a:ext cx="840057" cy="840288"/>
          </a:xfrm>
          <a:prstGeom prst="ellipse">
            <a:avLst/>
          </a:prstGeom>
          <a:solidFill>
            <a:srgbClr val="0000CD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円/楕円 14"/>
          <p:cNvSpPr/>
          <p:nvPr/>
        </p:nvSpPr>
        <p:spPr>
          <a:xfrm>
            <a:off x="6474534" y="1436493"/>
            <a:ext cx="840057" cy="840288"/>
          </a:xfrm>
          <a:prstGeom prst="ellipse">
            <a:avLst/>
          </a:prstGeom>
          <a:solidFill>
            <a:srgbClr val="0000CD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円/楕円 15"/>
          <p:cNvSpPr/>
          <p:nvPr/>
        </p:nvSpPr>
        <p:spPr>
          <a:xfrm>
            <a:off x="6474534" y="2606560"/>
            <a:ext cx="840057" cy="840288"/>
          </a:xfrm>
          <a:prstGeom prst="ellipse">
            <a:avLst/>
          </a:prstGeom>
          <a:solidFill>
            <a:srgbClr val="0000CD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16"/>
          <p:cNvSpPr/>
          <p:nvPr/>
        </p:nvSpPr>
        <p:spPr>
          <a:xfrm>
            <a:off x="6474534" y="5937701"/>
            <a:ext cx="840057" cy="840288"/>
          </a:xfrm>
          <a:prstGeom prst="ellipse">
            <a:avLst/>
          </a:prstGeom>
          <a:solidFill>
            <a:srgbClr val="0000CD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円/楕円 17"/>
          <p:cNvSpPr/>
          <p:nvPr/>
        </p:nvSpPr>
        <p:spPr>
          <a:xfrm>
            <a:off x="6474534" y="4827320"/>
            <a:ext cx="840057" cy="840288"/>
          </a:xfrm>
          <a:prstGeom prst="ellipse">
            <a:avLst/>
          </a:prstGeom>
          <a:solidFill>
            <a:srgbClr val="0000CD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3" tIns="30482" rIns="60963" bIns="304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7"/>
          <p:cNvSpPr txBox="1">
            <a:spLocks/>
          </p:cNvSpPr>
          <p:nvPr/>
        </p:nvSpPr>
        <p:spPr>
          <a:xfrm>
            <a:off x="6689200" y="1651218"/>
            <a:ext cx="410725" cy="41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pPr marL="408188" marR="0" lvl="0" indent="-408188" algn="l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図プレースホルダー 7"/>
          <p:cNvSpPr txBox="1">
            <a:spLocks/>
          </p:cNvSpPr>
          <p:nvPr/>
        </p:nvSpPr>
        <p:spPr>
          <a:xfrm>
            <a:off x="6689200" y="2816632"/>
            <a:ext cx="410725" cy="41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pPr marL="408188" marR="0" lvl="0" indent="-408188" algn="l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図プレースホルダー 7"/>
          <p:cNvSpPr txBox="1">
            <a:spLocks/>
          </p:cNvSpPr>
          <p:nvPr/>
        </p:nvSpPr>
        <p:spPr>
          <a:xfrm>
            <a:off x="6689200" y="3901654"/>
            <a:ext cx="410725" cy="41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pPr marL="408188" marR="0" lvl="0" indent="-408188" algn="l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図プレースホルダー 7"/>
          <p:cNvSpPr txBox="1">
            <a:spLocks/>
          </p:cNvSpPr>
          <p:nvPr/>
        </p:nvSpPr>
        <p:spPr>
          <a:xfrm>
            <a:off x="6689200" y="5042045"/>
            <a:ext cx="410725" cy="41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pPr marL="408188" marR="0" lvl="0" indent="-408188" algn="l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図プレースホルダー 7"/>
          <p:cNvSpPr txBox="1">
            <a:spLocks/>
          </p:cNvSpPr>
          <p:nvPr/>
        </p:nvSpPr>
        <p:spPr>
          <a:xfrm>
            <a:off x="6689200" y="6152426"/>
            <a:ext cx="410725" cy="41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pPr marL="408188" marR="0" lvl="0" indent="-408188" algn="l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テキスト プレースホルダー 11"/>
          <p:cNvSpPr txBox="1">
            <a:spLocks/>
          </p:cNvSpPr>
          <p:nvPr/>
        </p:nvSpPr>
        <p:spPr>
          <a:xfrm>
            <a:off x="7405126" y="1286654"/>
            <a:ext cx="4547996" cy="107157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marL="1588" lvl="0" indent="-1588" algn="just"/>
            <a:r>
              <a:rPr lang="ru-RU" altLang="ja-JP" sz="1800" dirty="0" smtClean="0">
                <a:solidFill>
                  <a:srgbClr val="292A61"/>
                </a:solidFill>
                <a:latin typeface="+mn-lt"/>
              </a:rPr>
              <a:t>Рекреационно-туристический кластер «</a:t>
            </a:r>
            <a:r>
              <a:rPr lang="ru-RU" altLang="ja-JP" sz="1800" dirty="0" err="1" smtClean="0">
                <a:solidFill>
                  <a:srgbClr val="292A61"/>
                </a:solidFill>
                <a:latin typeface="+mn-lt"/>
              </a:rPr>
              <a:t>Снежинские</a:t>
            </a:r>
            <a:r>
              <a:rPr lang="ru-RU" altLang="ja-JP" sz="1800" dirty="0" smtClean="0">
                <a:solidFill>
                  <a:srgbClr val="292A61"/>
                </a:solidFill>
                <a:latin typeface="+mn-lt"/>
              </a:rPr>
              <a:t> озера – новая реальность»</a:t>
            </a:r>
            <a:endParaRPr lang="en-US" altLang="ja-JP" sz="1800" dirty="0">
              <a:solidFill>
                <a:srgbClr val="292A61"/>
              </a:solidFill>
              <a:latin typeface="+mn-lt"/>
            </a:endParaRPr>
          </a:p>
        </p:txBody>
      </p:sp>
      <p:sp>
        <p:nvSpPr>
          <p:cNvPr id="39" name="テキスト プレースホルダー 11"/>
          <p:cNvSpPr txBox="1">
            <a:spLocks/>
          </p:cNvSpPr>
          <p:nvPr/>
        </p:nvSpPr>
        <p:spPr>
          <a:xfrm>
            <a:off x="7405126" y="2649366"/>
            <a:ext cx="4476558" cy="5661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marL="408188" lvl="0" indent="-408188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kumimoji="1" lang="ru-RU" altLang="ja-JP" sz="1800" dirty="0" smtClean="0">
                <a:solidFill>
                  <a:srgbClr val="292A61"/>
                </a:solidFill>
              </a:rPr>
              <a:t>Комплексное развитие сферы услуг</a:t>
            </a:r>
            <a:endParaRPr kumimoji="1" lang="en-US" altLang="ja-JP" sz="1800" dirty="0" smtClean="0">
              <a:solidFill>
                <a:srgbClr val="292A61"/>
              </a:solidFill>
            </a:endParaRPr>
          </a:p>
        </p:txBody>
      </p:sp>
      <p:sp>
        <p:nvSpPr>
          <p:cNvPr id="41" name="テキスト プレースホルダー 11"/>
          <p:cNvSpPr txBox="1">
            <a:spLocks/>
          </p:cNvSpPr>
          <p:nvPr/>
        </p:nvSpPr>
        <p:spPr>
          <a:xfrm>
            <a:off x="7405126" y="3858422"/>
            <a:ext cx="4476558" cy="5661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 algn="just"/>
            <a:r>
              <a:rPr kumimoji="1" lang="ru-RU" altLang="ja-JP" sz="1800" dirty="0" smtClean="0">
                <a:solidFill>
                  <a:srgbClr val="292A61"/>
                </a:solidFill>
              </a:rPr>
              <a:t>Строительство торгово-развлекательного центра</a:t>
            </a:r>
          </a:p>
        </p:txBody>
      </p:sp>
      <p:sp>
        <p:nvSpPr>
          <p:cNvPr id="44" name="テキスト プレースホルダー 11"/>
          <p:cNvSpPr txBox="1">
            <a:spLocks/>
          </p:cNvSpPr>
          <p:nvPr/>
        </p:nvSpPr>
        <p:spPr>
          <a:xfrm>
            <a:off x="7405126" y="5001430"/>
            <a:ext cx="4476558" cy="5661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 algn="just"/>
            <a:r>
              <a:rPr kumimoji="1" lang="ru-RU" altLang="ja-JP" sz="1800" dirty="0" smtClean="0">
                <a:solidFill>
                  <a:srgbClr val="292A61"/>
                </a:solidFill>
              </a:rPr>
              <a:t>Создание новых инновационных промышленных площадок</a:t>
            </a:r>
          </a:p>
        </p:txBody>
      </p:sp>
      <p:sp>
        <p:nvSpPr>
          <p:cNvPr id="48" name="テキスト プレースホルダー 11"/>
          <p:cNvSpPr txBox="1">
            <a:spLocks/>
          </p:cNvSpPr>
          <p:nvPr/>
        </p:nvSpPr>
        <p:spPr>
          <a:xfrm>
            <a:off x="7405127" y="6001562"/>
            <a:ext cx="4080276" cy="5661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 algn="just"/>
            <a:r>
              <a:rPr kumimoji="1" lang="ru-RU" altLang="ja-JP" sz="1800" dirty="0" smtClean="0">
                <a:solidFill>
                  <a:srgbClr val="292A61"/>
                </a:solidFill>
              </a:rPr>
              <a:t>Комплексные застройки  индивидуальных жилых домов</a:t>
            </a:r>
          </a:p>
        </p:txBody>
      </p:sp>
      <p:pic>
        <p:nvPicPr>
          <p:cNvPr id="80" name="図プレースホルダ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b="69"/>
          <a:stretch>
            <a:fillRect/>
          </a:stretch>
        </p:blipFill>
        <p:spPr>
          <a:xfrm>
            <a:off x="6595272" y="1500968"/>
            <a:ext cx="623958" cy="623958"/>
          </a:xfrm>
          <a:prstGeom prst="rect">
            <a:avLst/>
          </a:prstGeom>
        </p:spPr>
      </p:pic>
      <p:pic>
        <p:nvPicPr>
          <p:cNvPr id="81" name="図プレースホルダ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116"/>
          <a:stretch>
            <a:fillRect/>
          </a:stretch>
        </p:blipFill>
        <p:spPr>
          <a:xfrm>
            <a:off x="6666711" y="2786852"/>
            <a:ext cx="500065" cy="500066"/>
          </a:xfrm>
          <a:prstGeom prst="rect">
            <a:avLst/>
          </a:prstGeom>
        </p:spPr>
      </p:pic>
      <p:pic>
        <p:nvPicPr>
          <p:cNvPr id="82" name="図プレースホルダー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5271" y="6001562"/>
            <a:ext cx="616115" cy="616114"/>
          </a:xfrm>
          <a:prstGeom prst="rect">
            <a:avLst/>
          </a:prstGeom>
        </p:spPr>
      </p:pic>
      <p:pic>
        <p:nvPicPr>
          <p:cNvPr id="83" name="図プレースホルダー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5272" y="5001432"/>
            <a:ext cx="553622" cy="553621"/>
          </a:xfrm>
          <a:prstGeom prst="rect">
            <a:avLst/>
          </a:prstGeom>
        </p:spPr>
      </p:pic>
      <p:pic>
        <p:nvPicPr>
          <p:cNvPr id="84" name="図プレースホルダー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5271" y="3813812"/>
            <a:ext cx="616115" cy="61611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24372" y="6241995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34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4254" y="1490251"/>
            <a:ext cx="123163" cy="384715"/>
          </a:xfrm>
          <a:prstGeom prst="rect">
            <a:avLst/>
          </a:prstGeom>
          <a:noFill/>
          <a:ln>
            <a:noFill/>
          </a:ln>
        </p:spPr>
        <p:txBody>
          <a:bodyPr wrap="none" lIns="60954" tIns="30477" rIns="60954" bIns="30477" rtlCol="0">
            <a:spAutoFit/>
          </a:bodyPr>
          <a:lstStyle/>
          <a:p>
            <a:pPr algn="r"/>
            <a:endParaRPr lang="ru-RU" dirty="0"/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72098"/>
              </p:ext>
            </p:extLst>
          </p:nvPr>
        </p:nvGraphicFramePr>
        <p:xfrm>
          <a:off x="237290" y="1647856"/>
          <a:ext cx="11546548" cy="437422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984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667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инфраструктурные проекты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Годы реализации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объема инвестиций, млрд. рублей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прироста ВРП, млрд. рублей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132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автодороги Верхний Уфалей – граница Свердловской области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738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безопасного функционирования 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Иртяшско-Каслинской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системы водоемов</a:t>
                      </a: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738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Инфраструктурные проекты Северной конурбации, включая модернизацию энергетического комплекса, водоснабжения, теплоснабжения и очистных сооружений</a:t>
                      </a:r>
                      <a:endParaRPr lang="ru-RU" altLang="ja-JP" sz="13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2018-2025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969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автодороги , связывающий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Озерсксий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ГО и трассу М5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167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</a:t>
                      </a:r>
                      <a:r>
                        <a:rPr lang="ru-RU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ремонт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автодороги «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Верхний Уфалей-Силач-</a:t>
                      </a:r>
                      <a:r>
                        <a:rPr lang="ru-RU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Вишневогорск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-Касли»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05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</a:t>
                      </a:r>
                      <a:r>
                        <a:rPr lang="ru-RU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ремонт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автодороги </a:t>
                      </a: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«Верхний Уфалей-Черемшанка»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905">
                <a:tc>
                  <a:txBody>
                    <a:bodyPr/>
                    <a:lstStyle/>
                    <a:p>
                      <a:pPr marL="0" marR="0" lvl="0" indent="0" algn="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1" lang="ru-RU" altLang="ja-JP" sz="1300" b="1" kern="1200" dirty="0" smtClean="0">
                          <a:solidFill>
                            <a:srgbClr val="C00000"/>
                          </a:solidFill>
                        </a:rPr>
                        <a:t>ИТОГО</a:t>
                      </a:r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5,8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5,8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    2018-2025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00726" y="277457"/>
            <a:ext cx="9352134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Задача 3: РАЗВИТИЕ ИНФРАСТРУКТУРНЫХ ПРОСТРАНСТВЕННЫХ СИСТЕМ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35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5"/>
          </p:nvPr>
        </p:nvSpPr>
        <p:spPr>
          <a:xfrm>
            <a:off x="6238081" y="1572407"/>
            <a:ext cx="5599142" cy="646191"/>
          </a:xfrm>
        </p:spPr>
        <p:txBody>
          <a:bodyPr/>
          <a:lstStyle/>
          <a:p>
            <a:pPr marL="1588" indent="-1588">
              <a:buNone/>
            </a:pPr>
            <a:r>
              <a:rPr kumimoji="1" lang="ru-RU" altLang="ja-JP" sz="2600" dirty="0" smtClean="0">
                <a:solidFill>
                  <a:srgbClr val="0000CD"/>
                </a:solidFill>
              </a:rPr>
              <a:t>Транспортно- </a:t>
            </a:r>
            <a:r>
              <a:rPr kumimoji="1" lang="ru-RU" altLang="ja-JP" sz="2600" dirty="0" err="1" smtClean="0">
                <a:solidFill>
                  <a:srgbClr val="0000CD"/>
                </a:solidFill>
              </a:rPr>
              <a:t>логистическая</a:t>
            </a:r>
            <a:r>
              <a:rPr kumimoji="1" lang="ru-RU" altLang="ja-JP" sz="2600" dirty="0" smtClean="0">
                <a:solidFill>
                  <a:srgbClr val="0000CD"/>
                </a:solidFill>
              </a:rPr>
              <a:t> конурбация</a:t>
            </a:r>
            <a:endParaRPr kumimoji="1" lang="ja-JP" altLang="en-US" sz="2600" dirty="0">
              <a:solidFill>
                <a:srgbClr val="0000CD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defTabSz="609570">
              <a:defRPr/>
            </a:pPr>
            <a:r>
              <a:rPr kumimoji="1" lang="ru-RU" altLang="ja-JP" sz="2000" spc="320" dirty="0" smtClean="0">
                <a:solidFill>
                  <a:srgbClr val="002060"/>
                </a:solidFill>
              </a:rPr>
              <a:t>Сценарий </a:t>
            </a:r>
            <a:r>
              <a:rPr kumimoji="1" lang="ru-RU" altLang="ja-JP" sz="2000" spc="320" dirty="0">
                <a:solidFill>
                  <a:srgbClr val="002060"/>
                </a:solidFill>
              </a:rPr>
              <a:t>развития конурбации – «Реконструкция и концентрация»</a:t>
            </a:r>
          </a:p>
        </p:txBody>
      </p:sp>
      <p:sp>
        <p:nvSpPr>
          <p:cNvPr id="11" name="テキスト プレースホルダー 22"/>
          <p:cNvSpPr txBox="1">
            <a:spLocks/>
          </p:cNvSpPr>
          <p:nvPr/>
        </p:nvSpPr>
        <p:spPr>
          <a:xfrm>
            <a:off x="6166645" y="2072472"/>
            <a:ext cx="5500726" cy="4572032"/>
          </a:xfrm>
          <a:prstGeom prst="rect">
            <a:avLst/>
          </a:prstGeom>
        </p:spPr>
        <p:txBody>
          <a:bodyPr vert="horz" lIns="108850" tIns="54425" rIns="108850" bIns="54425" rtlCol="0">
            <a:normAutofit fontScale="85000" lnSpcReduction="10000"/>
          </a:bodyPr>
          <a:lstStyle/>
          <a:p>
            <a:pPr marL="1588" lvl="1" indent="-1588" algn="just">
              <a:lnSpc>
                <a:spcPct val="14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ru-RU" sz="1600" dirty="0" smtClean="0">
                <a:solidFill>
                  <a:srgbClr val="292A61"/>
                </a:solidFill>
              </a:rPr>
              <a:t>территория высокой транспортной доступности образующая </a:t>
            </a:r>
            <a:r>
              <a:rPr lang="ru-RU" sz="1600" dirty="0" err="1" smtClean="0">
                <a:solidFill>
                  <a:srgbClr val="292A61"/>
                </a:solidFill>
              </a:rPr>
              <a:t>транспортно-логистическую</a:t>
            </a:r>
            <a:r>
              <a:rPr lang="ru-RU" sz="1600" dirty="0" smtClean="0">
                <a:solidFill>
                  <a:srgbClr val="292A61"/>
                </a:solidFill>
              </a:rPr>
              <a:t> основу участков меридионального и широтного транспортных коридоров; обладающая значительными разведанными запасами руд и песков драгоценных металлов, а также компетенциями по их добыче и переработке, развитым агропромышленным комплексом с многоступенчатой переработкой сельскохозяйственной продукции в рамках межмуниципальной кооперации</a:t>
            </a:r>
          </a:p>
          <a:p>
            <a:pPr marL="1588" lvl="1" indent="-1588" algn="just">
              <a:lnSpc>
                <a:spcPct val="140000"/>
              </a:lnSpc>
              <a:spcBef>
                <a:spcPct val="20000"/>
              </a:spcBef>
              <a:buClr>
                <a:srgbClr val="002060"/>
              </a:buClr>
            </a:pPr>
            <a:r>
              <a:rPr lang="ru-RU" sz="2300" dirty="0" smtClean="0">
                <a:solidFill>
                  <a:srgbClr val="292A61"/>
                </a:solidFill>
              </a:rPr>
              <a:t> </a:t>
            </a:r>
            <a:r>
              <a:rPr kumimoji="0" lang="ru-RU" altLang="ja-JP" sz="2500" b="0" i="0" u="none" strike="noStrike" kern="1200" cap="none" spc="200" normalizeH="0" baseline="0" noProof="0" dirty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Перспективные специализации:</a:t>
            </a:r>
          </a:p>
          <a:p>
            <a:pPr marL="268288" indent="-268288" algn="just">
              <a:lnSpc>
                <a:spcPct val="13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292A61"/>
                </a:solidFill>
              </a:rPr>
              <a:t>глубокая переработка зерновых культур и продукции животноводства</a:t>
            </a:r>
          </a:p>
          <a:p>
            <a:pPr marL="268288" indent="-268288" algn="just">
              <a:lnSpc>
                <a:spcPct val="13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292A61"/>
                </a:solidFill>
              </a:rPr>
              <a:t>производство семян подсолнечника, зерновых и трав</a:t>
            </a:r>
          </a:p>
          <a:p>
            <a:pPr marL="268288" indent="-268288" algn="just">
              <a:lnSpc>
                <a:spcPct val="13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292A61"/>
                </a:solidFill>
              </a:rPr>
              <a:t>глубокая переработка добываемых полезных ископаемых</a:t>
            </a:r>
          </a:p>
          <a:p>
            <a:pPr marL="268288" indent="-268288" algn="just">
              <a:lnSpc>
                <a:spcPct val="13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292A61"/>
                </a:solidFill>
              </a:rPr>
              <a:t>производство резинотехнических изделий, искусственных кож и тканей</a:t>
            </a:r>
          </a:p>
          <a:p>
            <a:pPr marL="268288" indent="-268288" algn="just">
              <a:lnSpc>
                <a:spcPct val="13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292A61"/>
                </a:solidFill>
              </a:rPr>
              <a:t>производство минеральных удобрений, кормовых добавок, компонентов строительных смесей и материалов, стекольной продукции</a:t>
            </a:r>
          </a:p>
          <a:p>
            <a:pPr marL="268288" indent="-268288" algn="just">
              <a:lnSpc>
                <a:spcPct val="130000"/>
              </a:lnSpc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292A61"/>
                </a:solidFill>
              </a:rPr>
              <a:t>транспортная обработка, хранение и складирование грузов</a:t>
            </a: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22754" y="277457"/>
            <a:ext cx="7611273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КЛЮЧЕВЫЕ ХАРАКТЕРИСТИКИ И ВОЗМОЖНОСТИ РАЗВИТИЯ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852" y="1546425"/>
            <a:ext cx="2928958" cy="5247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ru-RU" altLang="ja-JP" sz="2000" spc="400" dirty="0" smtClean="0">
                <a:solidFill>
                  <a:srgbClr val="0000CD"/>
                </a:solidFill>
                <a:latin typeface="+mj-lt"/>
              </a:rPr>
              <a:t>«Реструктуризация и концентрация</a:t>
            </a:r>
            <a:r>
              <a:rPr kumimoji="1" lang="ru-RU" altLang="ja-JP" sz="1800" spc="400" dirty="0" smtClean="0">
                <a:solidFill>
                  <a:srgbClr val="0000CD"/>
                </a:solidFill>
                <a:latin typeface="+mj-lt"/>
              </a:rPr>
              <a:t>»</a:t>
            </a:r>
          </a:p>
          <a:p>
            <a:pPr>
              <a:buNone/>
            </a:pPr>
            <a:endParaRPr kumimoji="1" lang="ru-RU" altLang="ja-JP" sz="1800" spc="400" dirty="0" smtClean="0">
              <a:solidFill>
                <a:srgbClr val="0000CD"/>
              </a:solidFill>
              <a:latin typeface="+mj-lt"/>
            </a:endParaRP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повышение качества жизни населения; </a:t>
            </a: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формирование опорного каркаса агломерации;</a:t>
            </a: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292A61"/>
                </a:solidFill>
              </a:rPr>
              <a:t>диверсификация экономики: </a:t>
            </a:r>
            <a:r>
              <a:rPr lang="ru-RU" sz="1400" dirty="0" smtClean="0">
                <a:solidFill>
                  <a:srgbClr val="292A61"/>
                </a:solidFill>
              </a:rPr>
              <a:t>за </a:t>
            </a:r>
            <a:r>
              <a:rPr lang="ru-RU" sz="1400" dirty="0">
                <a:solidFill>
                  <a:srgbClr val="292A61"/>
                </a:solidFill>
              </a:rPr>
              <a:t>счет развития отраслей эффективной экономической специализации, содействия их модернизации и инновационному развитию, формирования цепочек добавленной стоимости продукции и развития сферы услуг; </a:t>
            </a:r>
            <a:endParaRPr lang="ru-RU" sz="1400" dirty="0" smtClean="0">
              <a:solidFill>
                <a:srgbClr val="292A61"/>
              </a:solidFill>
            </a:endParaRPr>
          </a:p>
          <a:p>
            <a:pPr marL="179388" indent="-179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>
                <a:solidFill>
                  <a:srgbClr val="292A61"/>
                </a:solidFill>
              </a:rPr>
              <a:t>структурная перестройка экономики за счет модернизации «старых» специализаций, унаследованных  с советских времен </a:t>
            </a:r>
          </a:p>
          <a:p>
            <a:pPr lvl="0" algn="just">
              <a:lnSpc>
                <a:spcPct val="100000"/>
              </a:lnSpc>
              <a:spcAft>
                <a:spcPts val="600"/>
              </a:spcAft>
            </a:pPr>
            <a:endParaRPr lang="ru-RU" sz="1400" dirty="0" smtClean="0">
              <a:solidFill>
                <a:srgbClr val="292A61"/>
              </a:solidFill>
            </a:endParaRPr>
          </a:p>
          <a:p>
            <a:pPr marL="179388" lvl="0" indent="-179388" algn="just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endParaRPr lang="ru-RU" sz="1400" dirty="0">
              <a:solidFill>
                <a:srgbClr val="292A61"/>
              </a:solidFill>
            </a:endParaRPr>
          </a:p>
        </p:txBody>
      </p:sp>
      <p:pic>
        <p:nvPicPr>
          <p:cNvPr id="3074" name="Picture 2" descr="C:\Users\User\Downloads\depositphotos_173687436-stock-photo-moscow-russia-oct26-2017-russi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1"/>
          <a:stretch/>
        </p:blipFill>
        <p:spPr bwMode="auto">
          <a:xfrm>
            <a:off x="3121027" y="4725938"/>
            <a:ext cx="297532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7" y="2822964"/>
            <a:ext cx="2975320" cy="183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1ab4fa8cda946b66ed42363b7b677c8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7"/>
          <a:stretch/>
        </p:blipFill>
        <p:spPr bwMode="auto">
          <a:xfrm>
            <a:off x="3094810" y="1546424"/>
            <a:ext cx="3001537" cy="12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36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523438" y="1857374"/>
            <a:ext cx="4929223" cy="4922683"/>
            <a:chOff x="3523438" y="1371337"/>
            <a:chExt cx="4929223" cy="5408720"/>
          </a:xfrm>
        </p:grpSpPr>
        <p:pic>
          <p:nvPicPr>
            <p:cNvPr id="1028" name="Picture 4" descr="C:\Users\ponkinaao\Documents\Работа\Агломерация\схъемы\1\Транспортнологистическая конурбация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735" b="2504"/>
            <a:stretch/>
          </p:blipFill>
          <p:spPr bwMode="auto">
            <a:xfrm>
              <a:off x="3523438" y="1371337"/>
              <a:ext cx="4929223" cy="5408720"/>
            </a:xfrm>
            <a:prstGeom prst="rect">
              <a:avLst/>
            </a:prstGeom>
            <a:noFill/>
          </p:spPr>
        </p:pic>
        <p:pic>
          <p:nvPicPr>
            <p:cNvPr id="1027" name="Picture 3" descr="C:\Users\ponkinaao\Documents\Работа\Агломерация\схъемы\1\ТЛК.png"/>
            <p:cNvPicPr>
              <a:picLocks noChangeAspect="1" noChangeArrowheads="1"/>
            </p:cNvPicPr>
            <p:nvPr/>
          </p:nvPicPr>
          <p:blipFill>
            <a:blip r:embed="rId4"/>
            <a:srcRect l="37489" t="36599" r="37702" b="38592"/>
            <a:stretch>
              <a:fillRect/>
            </a:stretch>
          </p:blipFill>
          <p:spPr bwMode="auto">
            <a:xfrm>
              <a:off x="6166644" y="1572406"/>
              <a:ext cx="285753" cy="285752"/>
            </a:xfrm>
            <a:prstGeom prst="rect">
              <a:avLst/>
            </a:prstGeom>
            <a:solidFill>
              <a:srgbClr val="C00000"/>
            </a:solidFill>
          </p:spPr>
        </p:pic>
        <p:pic>
          <p:nvPicPr>
            <p:cNvPr id="16" name="Picture 3" descr="C:\Users\ponkinaao\Documents\Работа\Агломерация\схъемы\1\ТЛК.png"/>
            <p:cNvPicPr>
              <a:picLocks noChangeAspect="1" noChangeArrowheads="1"/>
            </p:cNvPicPr>
            <p:nvPr/>
          </p:nvPicPr>
          <p:blipFill>
            <a:blip r:embed="rId4"/>
            <a:srcRect l="37489" t="36599" r="37702" b="38592"/>
            <a:stretch>
              <a:fillRect/>
            </a:stretch>
          </p:blipFill>
          <p:spPr bwMode="auto">
            <a:xfrm>
              <a:off x="6166644" y="2358224"/>
              <a:ext cx="285753" cy="285752"/>
            </a:xfrm>
            <a:prstGeom prst="rect">
              <a:avLst/>
            </a:prstGeom>
            <a:solidFill>
              <a:srgbClr val="C00000"/>
            </a:solidFill>
          </p:spPr>
        </p:pic>
        <p:pic>
          <p:nvPicPr>
            <p:cNvPr id="17" name="Picture 3" descr="C:\Users\ponkinaao\Documents\Работа\Агломерация\схъемы\1\ТЛК.png"/>
            <p:cNvPicPr>
              <a:picLocks noChangeAspect="1" noChangeArrowheads="1"/>
            </p:cNvPicPr>
            <p:nvPr/>
          </p:nvPicPr>
          <p:blipFill>
            <a:blip r:embed="rId4"/>
            <a:srcRect l="37489" t="36599" r="37702" b="38592"/>
            <a:stretch>
              <a:fillRect/>
            </a:stretch>
          </p:blipFill>
          <p:spPr bwMode="auto">
            <a:xfrm>
              <a:off x="5809454" y="1858158"/>
              <a:ext cx="285753" cy="285752"/>
            </a:xfrm>
            <a:prstGeom prst="rect">
              <a:avLst/>
            </a:prstGeom>
            <a:solidFill>
              <a:srgbClr val="C00000"/>
            </a:solidFill>
          </p:spPr>
        </p:pic>
        <p:pic>
          <p:nvPicPr>
            <p:cNvPr id="2051" name="Picture 3" descr="C:\Users\ponkinaao\Documents\Работа\Агломерация\схъемы\1\ТЛК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09455" y="1643845"/>
              <a:ext cx="362444" cy="239681"/>
            </a:xfrm>
            <a:prstGeom prst="rect">
              <a:avLst/>
            </a:prstGeom>
            <a:noFill/>
          </p:spPr>
        </p:pic>
      </p:grpSp>
      <p:sp>
        <p:nvSpPr>
          <p:cNvPr id="5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Оценка прироста ВРП  33,2 млрд. рублей</a:t>
            </a:r>
            <a:endParaRPr lang="ru-RU" sz="1600" b="1" dirty="0">
              <a:solidFill>
                <a:srgbClr val="FFFFFF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523043" y="286523"/>
            <a:ext cx="9321677" cy="437695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Задача</a:t>
            </a:r>
            <a:r>
              <a:rPr kumimoji="0" lang="ru-RU" sz="2130" b="1" i="0" u="none" strike="noStrike" kern="1200" cap="none" spc="0" normalizeH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2: </a:t>
            </a: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ИННОВАЦИОННОЕ РАЗВИТИЕ</a:t>
            </a:r>
            <a:r>
              <a:rPr lang="ru-RU" sz="2130" b="1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 ТЕРРИТОРИЙ ЭКОНОМИЧЕСКОЙ ЗОНЫ </a:t>
            </a:r>
            <a:endParaRPr kumimoji="0" lang="ru-RU" sz="2130" b="1" i="0" u="none" strike="noStrike" kern="1200" cap="none" spc="0" normalizeH="0" baseline="0" noProof="0" dirty="0" smtClean="0">
              <a:ln>
                <a:noFill/>
              </a:ln>
              <a:solidFill>
                <a:srgbClr val="0C0CC6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Выноска 2 (с границей) 8"/>
          <p:cNvSpPr/>
          <p:nvPr/>
        </p:nvSpPr>
        <p:spPr>
          <a:xfrm>
            <a:off x="8595537" y="2431372"/>
            <a:ext cx="3286147" cy="1214446"/>
          </a:xfrm>
          <a:prstGeom prst="accentCallout2">
            <a:avLst>
              <a:gd name="adj1" fmla="val 52212"/>
              <a:gd name="adj2" fmla="val -3073"/>
              <a:gd name="adj3" fmla="val 53007"/>
              <a:gd name="adj4" fmla="val -21058"/>
              <a:gd name="adj5" fmla="val 5298"/>
              <a:gd name="adj6" fmla="val -56259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распределительного цеха </a:t>
            </a:r>
            <a:br>
              <a:rPr lang="ru-RU" altLang="ja-JP" sz="1300" dirty="0" smtClean="0">
                <a:solidFill>
                  <a:srgbClr val="292A61"/>
                </a:solidFill>
              </a:rPr>
            </a:br>
            <a:r>
              <a:rPr lang="ru-RU" altLang="ja-JP" sz="1300" dirty="0" smtClean="0">
                <a:solidFill>
                  <a:srgbClr val="292A61"/>
                </a:solidFill>
              </a:rPr>
              <a:t>ПАО «Детский мир»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строительство цеха по углубленной переработке глины огнеупорной, песков кварцевых</a:t>
            </a:r>
          </a:p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- строительство цеха в по производству кирпича</a:t>
            </a:r>
            <a:endParaRPr kumimoji="1" lang="ru-RU" altLang="ja-JP" sz="1300" spc="200" dirty="0">
              <a:solidFill>
                <a:srgbClr val="292A61"/>
              </a:solidFill>
              <a:latin typeface="+mj-lt"/>
            </a:endParaRPr>
          </a:p>
        </p:txBody>
      </p:sp>
      <p:sp>
        <p:nvSpPr>
          <p:cNvPr id="10" name="Выноска 2 (с границей) 9"/>
          <p:cNvSpPr/>
          <p:nvPr/>
        </p:nvSpPr>
        <p:spPr>
          <a:xfrm>
            <a:off x="8595536" y="4797946"/>
            <a:ext cx="3286148" cy="785818"/>
          </a:xfrm>
          <a:prstGeom prst="accentCallout2">
            <a:avLst>
              <a:gd name="adj1" fmla="val 37545"/>
              <a:gd name="adj2" fmla="val -2493"/>
              <a:gd name="adj3" fmla="val 31451"/>
              <a:gd name="adj4" fmla="val -16610"/>
              <a:gd name="adj5" fmla="val -143122"/>
              <a:gd name="adj6" fmla="val -9839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b="1" spc="200" dirty="0" smtClean="0">
                <a:solidFill>
                  <a:srgbClr val="292A61"/>
                </a:solidFill>
                <a:latin typeface="Arial Narrow" panose="020B0606020202030204" pitchFamily="34" charset="0"/>
              </a:rPr>
              <a:t>  </a:t>
            </a:r>
            <a:r>
              <a:rPr lang="ru-RU" altLang="ja-JP" sz="1300" dirty="0" smtClean="0">
                <a:solidFill>
                  <a:srgbClr val="292A61"/>
                </a:solidFill>
              </a:rPr>
              <a:t>строительство завода по производству семян подсолнечника, зерновых и трав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разработка месторождения медно-порфировых руд «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Тарутинское</a:t>
            </a:r>
            <a:r>
              <a:rPr lang="ru-RU" altLang="ja-JP" sz="1300" dirty="0" smtClean="0">
                <a:solidFill>
                  <a:srgbClr val="292A61"/>
                </a:solidFill>
              </a:rPr>
              <a:t>»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3" name="Выноска 2 (с границей) 12"/>
          <p:cNvSpPr/>
          <p:nvPr/>
        </p:nvSpPr>
        <p:spPr>
          <a:xfrm flipH="1">
            <a:off x="94415" y="5956914"/>
            <a:ext cx="3286148" cy="857256"/>
          </a:xfrm>
          <a:prstGeom prst="accentCallout2">
            <a:avLst>
              <a:gd name="adj1" fmla="val 54212"/>
              <a:gd name="adj2" fmla="val -2493"/>
              <a:gd name="adj3" fmla="val 55896"/>
              <a:gd name="adj4" fmla="val -18826"/>
              <a:gd name="adj5" fmla="val 26817"/>
              <a:gd name="adj6" fmla="val -3946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- строительство завода по отработке строительного камня (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габброиды</a:t>
            </a:r>
            <a:r>
              <a:rPr lang="ru-RU" altLang="ja-JP" sz="1300" dirty="0" smtClean="0">
                <a:solidFill>
                  <a:srgbClr val="292A61"/>
                </a:solidFill>
              </a:rPr>
              <a:t>) на базе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Гогинского</a:t>
            </a:r>
            <a:r>
              <a:rPr lang="ru-RU" altLang="ja-JP" sz="1300" dirty="0" smtClean="0">
                <a:solidFill>
                  <a:srgbClr val="292A61"/>
                </a:solidFill>
              </a:rPr>
              <a:t> месторождения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завода по глубокой переработке зерна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4" name="Выноска 2 (с границей) 13"/>
          <p:cNvSpPr/>
          <p:nvPr/>
        </p:nvSpPr>
        <p:spPr>
          <a:xfrm flipH="1">
            <a:off x="165853" y="1925036"/>
            <a:ext cx="3214710" cy="928694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116"/>
              <a:gd name="adj5" fmla="val 87670"/>
              <a:gd name="adj6" fmla="val -49741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- новые виды продукции на основе каолинового сырья месторождение «Журавлиный Лог»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швейной фабрики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9" name="Выноска 2 (с границей) 18"/>
          <p:cNvSpPr/>
          <p:nvPr/>
        </p:nvSpPr>
        <p:spPr>
          <a:xfrm>
            <a:off x="8595536" y="4077866"/>
            <a:ext cx="3286148" cy="571504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319"/>
              <a:gd name="adj5" fmla="val -72128"/>
              <a:gd name="adj6" fmla="val -4475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Bef>
                <a:spcPts val="600"/>
              </a:spcBef>
            </a:pPr>
            <a:endParaRPr lang="ru-RU" altLang="ja-JP" sz="1300" b="1" spc="200" dirty="0" smtClean="0">
              <a:solidFill>
                <a:srgbClr val="292A61"/>
              </a:solidFill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завода по производству стеклянной тары 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Выноска 2 (с границей) 19"/>
          <p:cNvSpPr/>
          <p:nvPr/>
        </p:nvSpPr>
        <p:spPr>
          <a:xfrm>
            <a:off x="8595538" y="5806058"/>
            <a:ext cx="3380563" cy="785818"/>
          </a:xfrm>
          <a:prstGeom prst="accentCallout2">
            <a:avLst>
              <a:gd name="adj1" fmla="val 37545"/>
              <a:gd name="adj2" fmla="val -2493"/>
              <a:gd name="adj3" fmla="val 35895"/>
              <a:gd name="adj4" fmla="val -16704"/>
              <a:gd name="adj5" fmla="val -107619"/>
              <a:gd name="adj6" fmla="val -97832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строительство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логистического</a:t>
            </a:r>
            <a:r>
              <a:rPr lang="ru-RU" altLang="ja-JP" sz="1300" dirty="0" smtClean="0">
                <a:solidFill>
                  <a:srgbClr val="292A61"/>
                </a:solidFill>
              </a:rPr>
              <a:t> центра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Агрохаб</a:t>
            </a:r>
            <a:r>
              <a:rPr lang="ru-RU" altLang="ja-JP" sz="1300" dirty="0" smtClean="0">
                <a:solidFill>
                  <a:srgbClr val="292A61"/>
                </a:solidFill>
              </a:rPr>
              <a:t> «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Карталинский</a:t>
            </a:r>
            <a:r>
              <a:rPr lang="ru-RU" altLang="ja-JP" sz="1300" dirty="0" smtClean="0">
                <a:solidFill>
                  <a:srgbClr val="292A61"/>
                </a:solidFill>
              </a:rPr>
              <a:t> Оптово-Распределительный Центр»</a:t>
            </a:r>
            <a:endParaRPr lang="ru-RU" altLang="ja-JP" sz="1300" b="1" spc="200" dirty="0" smtClean="0">
              <a:solidFill>
                <a:srgbClr val="292A61"/>
              </a:solidFill>
              <a:latin typeface="Arial Narrow" panose="020B0606020202030204" pitchFamily="34" charset="0"/>
            </a:endParaRPr>
          </a:p>
          <a:p>
            <a:r>
              <a:rPr lang="ru-RU" sz="1300" dirty="0" smtClean="0">
                <a:solidFill>
                  <a:schemeClr val="tx2">
                    <a:lumMod val="50000"/>
                  </a:schemeClr>
                </a:solidFill>
              </a:rPr>
              <a:t>- строительство цементного завода </a:t>
            </a:r>
            <a:r>
              <a:rPr lang="ru-RU" sz="1300" dirty="0" err="1" smtClean="0">
                <a:solidFill>
                  <a:schemeClr val="tx2">
                    <a:lumMod val="50000"/>
                  </a:schemeClr>
                </a:solidFill>
              </a:rPr>
              <a:t>п.Сухореченский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Выноска 2 (с границей) 20"/>
          <p:cNvSpPr/>
          <p:nvPr/>
        </p:nvSpPr>
        <p:spPr>
          <a:xfrm flipH="1">
            <a:off x="165853" y="3141762"/>
            <a:ext cx="3214710" cy="2643206"/>
          </a:xfrm>
          <a:prstGeom prst="accentCallout2">
            <a:avLst>
              <a:gd name="adj1" fmla="val 37545"/>
              <a:gd name="adj2" fmla="val -2493"/>
              <a:gd name="adj3" fmla="val 37007"/>
              <a:gd name="adj4" fmla="val -19116"/>
              <a:gd name="adj5" fmla="val 5745"/>
              <a:gd name="adj6" fmla="val -52043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endParaRPr lang="ru-RU" altLang="ja-JP" sz="1300" b="1" spc="200" dirty="0" smtClean="0">
              <a:solidFill>
                <a:srgbClr val="292A61"/>
              </a:solidFill>
              <a:latin typeface="Arial Narrow" panose="020B0606020202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- создание птицефабрики по производству инкубационного яйца финального гибрида бройлера 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тепличного  комплекса по выращиванию огурцов и томатов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стекольного завода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завода по переработке и заморозке овощей и фруктов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третьей очереди кожевенно-галантерейной фабрики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завода по производству детского питания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строительство завода по производству карбида кремния 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7239" y="1373500"/>
            <a:ext cx="631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292A61"/>
                </a:solidFill>
              </a:rPr>
              <a:t>МЕЖРЕГИОНАЛЬНЫЕ И МЕЖМУНИЦИПАЛЬНЫЕ ПРОЕКТЫ</a:t>
            </a:r>
            <a:endParaRPr lang="ru-RU" sz="2000" dirty="0">
              <a:solidFill>
                <a:srgbClr val="292A61"/>
              </a:solidFill>
            </a:endParaRPr>
          </a:p>
        </p:txBody>
      </p:sp>
      <p:pic>
        <p:nvPicPr>
          <p:cNvPr id="22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/>
          <a:srcRect l="37489" t="36599" r="37702" b="38592"/>
          <a:stretch>
            <a:fillRect/>
          </a:stretch>
        </p:blipFill>
        <p:spPr bwMode="auto">
          <a:xfrm>
            <a:off x="5381397" y="6033838"/>
            <a:ext cx="359470" cy="327166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3" name="TextBox 2"/>
          <p:cNvSpPr txBox="1"/>
          <p:nvPr/>
        </p:nvSpPr>
        <p:spPr>
          <a:xfrm>
            <a:off x="5807121" y="6449774"/>
            <a:ext cx="159050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rgbClr val="292A61"/>
                </a:solidFill>
              </a:rPr>
              <a:t>- логистический </a:t>
            </a:r>
            <a:r>
              <a:rPr lang="ru-RU" sz="1300" dirty="0">
                <a:solidFill>
                  <a:srgbClr val="292A61"/>
                </a:solidFill>
              </a:rPr>
              <a:t>центр</a:t>
            </a:r>
          </a:p>
        </p:txBody>
      </p:sp>
      <p:pic>
        <p:nvPicPr>
          <p:cNvPr id="24" name="Picture 3" descr="C:\Users\ponkinaao\Documents\Работа\Агломерация\схъемы\1\ТЛК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881" y="4832890"/>
            <a:ext cx="362444" cy="218143"/>
          </a:xfrm>
          <a:prstGeom prst="rect">
            <a:avLst/>
          </a:prstGeom>
          <a:noFill/>
        </p:spPr>
      </p:pic>
      <p:pic>
        <p:nvPicPr>
          <p:cNvPr id="25" name="Picture 3" descr="C:\Users\ponkinaao\Documents\Работа\Агломерация\схъемы\1\ТЛК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9388" y="6449774"/>
            <a:ext cx="449257" cy="270393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816612" y="6089734"/>
            <a:ext cx="2563522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rgbClr val="292A61"/>
                </a:solidFill>
              </a:rPr>
              <a:t>- планируемый индустриальный парк</a:t>
            </a:r>
            <a:endParaRPr lang="ru-RU" sz="1300" dirty="0">
              <a:solidFill>
                <a:srgbClr val="292A6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51790" y="6470680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39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4254" y="1490251"/>
            <a:ext cx="123163" cy="384715"/>
          </a:xfrm>
          <a:prstGeom prst="rect">
            <a:avLst/>
          </a:prstGeom>
          <a:noFill/>
          <a:ln>
            <a:noFill/>
          </a:ln>
        </p:spPr>
        <p:txBody>
          <a:bodyPr wrap="none" lIns="60954" tIns="30477" rIns="60954" bIns="30477" rtlCol="0">
            <a:spAutoFit/>
          </a:bodyPr>
          <a:lstStyle/>
          <a:p>
            <a:pPr algn="r"/>
            <a:endParaRPr lang="ru-RU" dirty="0"/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221601"/>
              </p:ext>
            </p:extLst>
          </p:nvPr>
        </p:nvGraphicFramePr>
        <p:xfrm>
          <a:off x="308728" y="1582069"/>
          <a:ext cx="11403101" cy="45724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09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Ключевые инфраструктурные проекты</a:t>
                      </a:r>
                    </a:p>
                  </a:txBody>
                  <a:tcPr marL="60952" marR="60952" marT="30482" marB="30482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Годы реализации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объема инвестиций, млрд. рублей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Оценка прироста ВРП, млрд. рублей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708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Капитальный ремонт областной автомобильной дороги «Кизильское – Бреды – 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Мариинский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– граница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Казахстана, участок Андреевский- граница Казахстана»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2018-2020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888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автомобильной дороги «Озёрный – автодорога 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Южноуральск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Магнитогорск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2018-2019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0,02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0,02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329">
                <a:tc>
                  <a:txBody>
                    <a:bodyPr/>
                    <a:lstStyle/>
                    <a:p>
                      <a:pPr marL="0" algn="just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автомобильной дороги «Комсомольское – автодорога 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Южноуральск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– Магнитогорск»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2018-2019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0,09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0,09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137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Реконструкция автомобильной дороги А-310: Челябинск – Троицк – граница с Республикой Казахстан (на участке км 54 + 380 – км 75 + 000 и км 75 + 000 – км 91 + 000)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2018-2020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38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проводящего газопровода высокого давления для газоснабжения жилых домов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Варненского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МР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0,012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0,012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031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подводящего и разводящего газопровода в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Брединском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МР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0,01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1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Созданию частного индустриального парка на базе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мультимодального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транспортно-логистического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комплекса «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Южноуральский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1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индустриального парка в южной промышленной зоне города Троицка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7031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Создание </a:t>
                      </a:r>
                      <a:r>
                        <a:rPr lang="ru-RU" altLang="ja-JP" sz="13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логистического</a:t>
                      </a: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центра на базе имущественного комплекса ОАО «УМЗ-ММК» (УЗГА)</a:t>
                      </a:r>
                      <a:endParaRPr lang="ru-RU" altLang="ja-JP" sz="13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031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логистического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центра 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Агрохаб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altLang="ja-JP" sz="13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Карталинский</a:t>
                      </a:r>
                      <a:r>
                        <a:rPr lang="ru-RU" altLang="ja-JP" sz="13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Оптово-Распределительный Центр»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2020-2021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latinLnBrk="0" hangingPunct="1"/>
                      <a:r>
                        <a:rPr lang="ru-RU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7031">
                <a:tc>
                  <a:txBody>
                    <a:bodyPr/>
                    <a:lstStyle/>
                    <a:p>
                      <a:pPr marL="0" marR="0" indent="0" algn="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1" lang="ru-RU" altLang="ja-JP" sz="1300" b="1" kern="1200" dirty="0" smtClean="0">
                          <a:solidFill>
                            <a:srgbClr val="C00000"/>
                          </a:solidFill>
                        </a:rPr>
                        <a:t>ИТОГО</a:t>
                      </a:r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endParaRPr lang="ru-RU" altLang="ja-JP" sz="1300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lang="ru-RU" altLang="ja-JP" sz="13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23,1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300" b="0" kern="1200" dirty="0" smtClean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23,1</a:t>
                      </a:r>
                    </a:p>
                  </a:txBody>
                  <a:tcPr marL="60952" marR="60952" marT="30482" marB="30482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2018-2025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3779B-D712-409A-BB5D-17737479D58F}"/>
              </a:ext>
            </a:extLst>
          </p:cNvPr>
          <p:cNvSpPr txBox="1"/>
          <p:nvPr/>
        </p:nvSpPr>
        <p:spPr>
          <a:xfrm>
            <a:off x="357190" y="948069"/>
            <a:ext cx="10452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lvl="1" algn="just"/>
            <a:r>
              <a:rPr lang="ru-RU" sz="20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2000" dirty="0">
              <a:solidFill>
                <a:srgbClr val="292A6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41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00726" y="277457"/>
            <a:ext cx="9352134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algn="ctr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Задача 3: РАЗВИТИЕ ИНФРАСТРУКТУРНЫХ ПРОСТРАНСТВЕННЫХ СИСТЕМ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00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292A61"/>
                </a:solidFill>
              </a:rPr>
              <a:t>    </a:t>
            </a:r>
            <a:r>
              <a:rPr lang="ru-RU" sz="2000" dirty="0">
                <a:solidFill>
                  <a:srgbClr val="292A61"/>
                </a:solidFill>
              </a:rPr>
              <a:t>ЧЕЛЯБИНСКАЯ ОБЛАСТЬ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5887DE6-619A-4D33-A097-8721F1FE2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209952"/>
              </p:ext>
            </p:extLst>
          </p:nvPr>
        </p:nvGraphicFramePr>
        <p:xfrm>
          <a:off x="594479" y="1557586"/>
          <a:ext cx="10858576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58576">
                  <a:extLst>
                    <a:ext uri="{9D8B030D-6E8A-4147-A177-3AD203B41FA5}">
                      <a16:colId xmlns:a16="http://schemas.microsoft.com/office/drawing/2014/main" val="346015688"/>
                    </a:ext>
                  </a:extLst>
                </a:gridCol>
              </a:tblGrid>
              <a:tr h="348245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настоящей Стратегии обеспечивается согласованными действиями исполнительных органов государственной власти Челябинской области, органов местного самоуправления, бизнеса и заинтересованных сторон</a:t>
                      </a:r>
                      <a:endParaRPr kumimoji="1" lang="ru-RU" altLang="ja-JP" sz="1400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465619"/>
                  </a:ext>
                </a:extLst>
              </a:tr>
              <a:tr h="383891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и утверждение плана мероприятий по реализации Стратегии (далее – комплексный план), включающего меры по реализации приоритетных направлений пространственного развития, определенных в настоящей Стратегии, осуществляется Правительство Челябинской области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9865513"/>
                  </a:ext>
                </a:extLst>
              </a:tr>
              <a:tr h="416279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специальных механизмов развития территорий:</a:t>
                      </a:r>
                    </a:p>
                    <a:p>
                      <a:pPr marL="285750" indent="-285750" algn="just" defTabSz="1088502" rtl="0" eaLnBrk="1" latinLnBrk="0" hangingPunct="1">
                        <a:buFont typeface="Arial Narrow" pitchFamily="34" charset="0"/>
                        <a:buChar char="–"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«Единый инструмент развития территорий» вводится в целях унификации требований к созданию и функционированию территорий</a:t>
                      </a:r>
                    </a:p>
                    <a:p>
                      <a:pPr marL="285750" indent="-285750" algn="just" defTabSz="1088502" rtl="0" eaLnBrk="1" latinLnBrk="0" hangingPunct="1">
                        <a:buFont typeface="Arial Narrow" pitchFamily="34" charset="0"/>
                        <a:buChar char="–"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комплексная программа пространственного</a:t>
                      </a:r>
                      <a:r>
                        <a:rPr kumimoji="1" lang="ru-RU" sz="14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развития муниципальных образований (далее – Комплексная программа) формируется с учетом приоритетов пространственного развития, определенных в Стратегии, с целью формирования комплексного подхода к развитию муниципальных городских округов и муниципальных районов, объединяющего отдельные отраслевые меры по ключевым направлениям развития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1770106"/>
                  </a:ext>
                </a:extLst>
              </a:tr>
              <a:tr h="609428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 основе перечней отраслей эффективной экономической специализации Челябинской области осуществляются: </a:t>
                      </a:r>
                    </a:p>
                    <a:p>
                      <a:pPr marL="285750" indent="-285750" algn="just" defTabSz="1088502" rtl="0" eaLnBrk="1" latinLnBrk="0" hangingPunct="1">
                        <a:buFont typeface="Arial Narrow" pitchFamily="34" charset="0"/>
                        <a:buChar char="–"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перечня приоритетных индустриальных инвестиционных проектов, а также инвестиционных проектов,</a:t>
                      </a:r>
                      <a:r>
                        <a:rPr kumimoji="1" lang="ru-RU" sz="1400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направленных на снятие инфраструктурных ограничений, препятствующих развитию эффективных экономических специализаций региона</a:t>
                      </a: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indent="-285750" algn="just" defTabSz="1088502" rtl="0" eaLnBrk="1" latinLnBrk="0" hangingPunct="1">
                        <a:buFont typeface="Arial Narrow" pitchFamily="34" charset="0"/>
                        <a:buChar char="–"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определение территорий (проектов) с преференциальными условиями ведения предпринимательской деятельности и их специализаций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254464"/>
                  </a:ext>
                </a:extLst>
              </a:tr>
              <a:tr h="400775">
                <a:tc>
                  <a:txBody>
                    <a:bodyPr/>
                    <a:lstStyle/>
                    <a:p>
                      <a:pPr marL="0" algn="just" defTabSz="1088502" rtl="0" eaLnBrk="1" latinLnBrk="0" hangingPunct="1"/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Механизм совершенствования пространственной организации оказания услуг отраслей социальной сферы включает последовательность этапов планирования размещения новых либо модернизации, расширения существующих объектов отраслей социальной сферы на региональном и местном уровнях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088460"/>
                  </a:ext>
                </a:extLst>
              </a:tr>
              <a:tr h="478837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Механизм развития инфраструктурного каркаса: основным инструментом обеспечения пространственного развития является комплексный план модернизации и расширения региональной и межрегиональной инфраструктуры Челябинской области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837">
                <a:tc>
                  <a:txBody>
                    <a:bodyPr/>
                    <a:lstStyle/>
                    <a:p>
                      <a:pPr marL="0" marR="0" indent="0" algn="just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экономического развития осуществляет координацию разработки и реализации комплексных </a:t>
                      </a:r>
                      <a:r>
                        <a:rPr kumimoji="1" lang="ru-RU" sz="1400" kern="120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планов и программ </a:t>
                      </a:r>
                      <a:r>
                        <a:rPr kumimoji="1" lang="ru-RU" sz="14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развития муниципальных образований  </a:t>
                      </a:r>
                      <a:endParaRPr kumimoji="1" lang="ru-RU" altLang="ja-JP" sz="14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8809469"/>
                  </a:ext>
                </a:extLst>
              </a:tr>
            </a:tbl>
          </a:graphicData>
        </a:graphic>
      </p:graphicFrame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936" y="277457"/>
            <a:ext cx="9353737" cy="402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09">
              <a:defRPr/>
            </a:pPr>
            <a:r>
              <a:rPr lang="ru-RU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</a:rPr>
              <a:t>МЕХАНИЗМЫ РЕАЛИЗАЦИИ СТРАТЕГИИ ПРОСТРАНСТВЕННОГО РАЗВИТИЯ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42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0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523043" y="1286654"/>
            <a:ext cx="11787270" cy="5544000"/>
            <a:chOff x="523042" y="1286654"/>
            <a:chExt cx="11787270" cy="5544000"/>
          </a:xfrm>
        </p:grpSpPr>
        <p:pic>
          <p:nvPicPr>
            <p:cNvPr id="2050" name="Picture 2" descr="C:\Users\ponkinaao\Documents\Работа\Агломерация\схъемы\1_Стратегия2035 2.0.jpg"/>
            <p:cNvPicPr>
              <a:picLocks noChangeAspect="1" noChangeArrowheads="1"/>
            </p:cNvPicPr>
            <p:nvPr/>
          </p:nvPicPr>
          <p:blipFill>
            <a:blip r:embed="rId3"/>
            <a:srcRect l="8017" r="8760" b="33208"/>
            <a:stretch>
              <a:fillRect/>
            </a:stretch>
          </p:blipFill>
          <p:spPr bwMode="auto">
            <a:xfrm>
              <a:off x="523042" y="1286654"/>
              <a:ext cx="5857916" cy="5544000"/>
            </a:xfrm>
            <a:prstGeom prst="rect">
              <a:avLst/>
            </a:prstGeom>
            <a:noFill/>
          </p:spPr>
        </p:pic>
        <p:sp>
          <p:nvSpPr>
            <p:cNvPr id="15" name="Выноска 2 (с границей) 14"/>
            <p:cNvSpPr/>
            <p:nvPr/>
          </p:nvSpPr>
          <p:spPr>
            <a:xfrm>
              <a:off x="6738148" y="4501364"/>
              <a:ext cx="4429156" cy="714380"/>
            </a:xfrm>
            <a:prstGeom prst="accentCallout2">
              <a:avLst>
                <a:gd name="adj1" fmla="val 41615"/>
                <a:gd name="adj2" fmla="val -3473"/>
                <a:gd name="adj3" fmla="val 47253"/>
                <a:gd name="adj4" fmla="val -36106"/>
                <a:gd name="adj5" fmla="val 51737"/>
                <a:gd name="adj6" fmla="val -63998"/>
              </a:avLst>
            </a:prstGeom>
            <a:noFill/>
            <a:ln w="13335">
              <a:solidFill>
                <a:srgbClr val="292A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ru-RU" sz="1200" b="1" dirty="0" smtClean="0">
                  <a:solidFill>
                    <a:srgbClr val="002060"/>
                  </a:solidFill>
                </a:rPr>
                <a:t>ТРАНСПОРТНО –ЛОГИСТИЧЕСКАЯ КОНУРБАЦИЯ</a:t>
              </a:r>
              <a:r>
                <a:rPr lang="ru-RU" sz="1000" b="1" dirty="0" smtClean="0">
                  <a:solidFill>
                    <a:srgbClr val="0000CD"/>
                  </a:solidFill>
                </a:rPr>
                <a:t>: _ _ _ _ _  _ _ </a:t>
              </a:r>
            </a:p>
            <a:p>
              <a:pPr>
                <a:buFontTx/>
                <a:buChar char="-"/>
              </a:pPr>
              <a:r>
                <a:rPr lang="ru-RU" sz="11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глубокая переработка сельскохозяйственной продукции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транспортная обработка грузов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хранение и складирование</a:t>
              </a:r>
            </a:p>
          </p:txBody>
        </p:sp>
        <p:sp>
          <p:nvSpPr>
            <p:cNvPr id="17" name="Выноска 2 (с границей) 16"/>
            <p:cNvSpPr/>
            <p:nvPr/>
          </p:nvSpPr>
          <p:spPr>
            <a:xfrm>
              <a:off x="6738148" y="3501232"/>
              <a:ext cx="4071966" cy="928694"/>
            </a:xfrm>
            <a:prstGeom prst="accentCallout2">
              <a:avLst>
                <a:gd name="adj1" fmla="val 50535"/>
                <a:gd name="adj2" fmla="val -3450"/>
                <a:gd name="adj3" fmla="val 55616"/>
                <a:gd name="adj4" fmla="val -40608"/>
                <a:gd name="adj5" fmla="val 54440"/>
                <a:gd name="adj6" fmla="val -55913"/>
              </a:avLst>
            </a:prstGeom>
            <a:noFill/>
            <a:ln w="13335">
              <a:solidFill>
                <a:srgbClr val="292A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ru-RU" sz="1200" b="1" dirty="0" smtClean="0">
                  <a:solidFill>
                    <a:srgbClr val="002060"/>
                  </a:solidFill>
                </a:rPr>
                <a:t>ЧЕЛЯБИНСКАЯ АГЛОМЕРАЦИЯ:</a:t>
              </a:r>
              <a:r>
                <a:rPr lang="ru-RU" sz="1000" b="1" dirty="0" smtClean="0">
                  <a:solidFill>
                    <a:srgbClr val="0000CD"/>
                  </a:solidFill>
                </a:rPr>
                <a:t>  _ _ _ _ _ _ _ _ _ _ _ _ _ _ _ _ _ _ _ _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высокотехнологичные композиционные материалы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транспортное машиностроение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приборостроение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инновационное оборудование для АПК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информационные системы, </a:t>
              </a:r>
              <a:r>
                <a:rPr lang="ru-RU" sz="1100" dirty="0" err="1" smtClean="0">
                  <a:solidFill>
                    <a:schemeClr val="tx2">
                      <a:lumMod val="50000"/>
                    </a:schemeClr>
                  </a:solidFill>
                </a:rPr>
                <a:t>кибербезопасность</a:t>
              </a:r>
              <a:endParaRPr lang="ru-RU" sz="11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8" name="Выноска 2 (с границей) 17"/>
            <p:cNvSpPr/>
            <p:nvPr/>
          </p:nvSpPr>
          <p:spPr>
            <a:xfrm>
              <a:off x="6666710" y="5358620"/>
              <a:ext cx="4786346" cy="1285884"/>
            </a:xfrm>
            <a:prstGeom prst="accentCallout2">
              <a:avLst>
                <a:gd name="adj1" fmla="val 60663"/>
                <a:gd name="adj2" fmla="val -2198"/>
                <a:gd name="adj3" fmla="val 93998"/>
                <a:gd name="adj4" fmla="val -34789"/>
                <a:gd name="adj5" fmla="val 100833"/>
                <a:gd name="adj6" fmla="val -98351"/>
              </a:avLst>
            </a:prstGeom>
            <a:noFill/>
            <a:ln w="13335">
              <a:solidFill>
                <a:srgbClr val="292A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just"/>
              <a:r>
                <a:rPr lang="ru-RU" sz="1200" b="1" dirty="0" smtClean="0">
                  <a:solidFill>
                    <a:srgbClr val="002060"/>
                  </a:solidFill>
                </a:rPr>
                <a:t>МАГНИТОГОРСКАЯ МЕЖРЕГИОНАЛЬНАЯ АГЛОМЕРАЦИЯ</a:t>
              </a:r>
              <a:r>
                <a:rPr lang="ru-RU" sz="1000" b="1" dirty="0" smtClean="0">
                  <a:solidFill>
                    <a:srgbClr val="0000CD"/>
                  </a:solidFill>
                </a:rPr>
                <a:t>: _ _ 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производство металлопродукции с высокой добавленной стоимостью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развитие производств новых материалов на металлической основе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производство минеральных удобрений, кормовых добавок, компонентов </a:t>
              </a:r>
              <a:b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строительных смесей</a:t>
              </a:r>
              <a:endParaRPr lang="ru-RU" sz="1000" dirty="0">
                <a:solidFill>
                  <a:srgbClr val="0000CD"/>
                </a:solidFill>
              </a:endParaRP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глубокая переработка зерновых, масличных культур, продукции животноводства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подготовка кадров и консалтинг в логистике</a:t>
              </a:r>
            </a:p>
          </p:txBody>
        </p:sp>
        <p:sp>
          <p:nvSpPr>
            <p:cNvPr id="21" name="Выноска 2 (с границей) 20"/>
            <p:cNvSpPr/>
            <p:nvPr/>
          </p:nvSpPr>
          <p:spPr>
            <a:xfrm>
              <a:off x="6666710" y="1500968"/>
              <a:ext cx="4572032" cy="857256"/>
            </a:xfrm>
            <a:prstGeom prst="accentCallout2">
              <a:avLst>
                <a:gd name="adj1" fmla="val 57543"/>
                <a:gd name="adj2" fmla="val -2285"/>
                <a:gd name="adj3" fmla="val 59228"/>
                <a:gd name="adj4" fmla="val -42445"/>
                <a:gd name="adj5" fmla="val 92371"/>
                <a:gd name="adj6" fmla="val -58470"/>
              </a:avLst>
            </a:prstGeom>
            <a:noFill/>
            <a:ln w="13335">
              <a:solidFill>
                <a:srgbClr val="292A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just"/>
              <a:r>
                <a:rPr lang="ru-RU" sz="1200" b="1" dirty="0" smtClean="0">
                  <a:solidFill>
                    <a:srgbClr val="002060"/>
                  </a:solidFill>
                </a:rPr>
                <a:t>СЕВЕРНАЯ КОНУРБАЦИЯ</a:t>
              </a:r>
              <a:r>
                <a:rPr lang="ru-RU" sz="1000" b="1" dirty="0" smtClean="0">
                  <a:solidFill>
                    <a:srgbClr val="0000CD"/>
                  </a:solidFill>
                </a:rPr>
                <a:t>: _ _ _ _ _ _ _ _ _ _ _ _ _ _ _ _ _ _ _ _ _ _ _ __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ядерная медицина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ядерная технологии обработки продукции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альтернативная энергетика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производство оборудования для нефтегазодобывающих предприятий</a:t>
              </a:r>
              <a:endParaRPr lang="ru-RU" sz="1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2" name="Выноска 2 (с границей) 21"/>
            <p:cNvSpPr/>
            <p:nvPr/>
          </p:nvSpPr>
          <p:spPr>
            <a:xfrm>
              <a:off x="6666710" y="2501100"/>
              <a:ext cx="5643602" cy="857256"/>
            </a:xfrm>
            <a:prstGeom prst="accentCallout2">
              <a:avLst>
                <a:gd name="adj1" fmla="val 38715"/>
                <a:gd name="adj2" fmla="val -1800"/>
                <a:gd name="adj3" fmla="val 45429"/>
                <a:gd name="adj4" fmla="val -33642"/>
                <a:gd name="adj5" fmla="val 63087"/>
                <a:gd name="adj6" fmla="val -56917"/>
              </a:avLst>
            </a:prstGeom>
            <a:noFill/>
            <a:ln w="13335">
              <a:solidFill>
                <a:srgbClr val="292A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just"/>
              <a:r>
                <a:rPr lang="ru-RU" sz="1200" b="1" dirty="0" smtClean="0">
                  <a:solidFill>
                    <a:srgbClr val="002060"/>
                  </a:solidFill>
                </a:rPr>
                <a:t>АГЛОМЕРАЦИЯ «ГОРНЫЙ УРАЛ</a:t>
              </a:r>
              <a:r>
                <a:rPr lang="ru-RU" sz="1000" b="1" dirty="0" smtClean="0">
                  <a:solidFill>
                    <a:srgbClr val="0000CD"/>
                  </a:solidFill>
                </a:rPr>
                <a:t>»: _ _ _ _ _ _ _ _ _ _ _ _ _ _ _ _ ___ _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корпусные компоненты и узлы морских баллистических ракет, 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аппаратура контроля и управления</a:t>
              </a:r>
            </a:p>
            <a:p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- туризм</a:t>
              </a:r>
            </a:p>
            <a:p>
              <a:pPr>
                <a:buFontTx/>
                <a:buChar char="-"/>
              </a:pPr>
              <a:r>
                <a:rPr lang="ru-RU" sz="1100" dirty="0" smtClean="0">
                  <a:solidFill>
                    <a:schemeClr val="tx2">
                      <a:lumMod val="50000"/>
                    </a:schemeClr>
                  </a:solidFill>
                </a:rPr>
                <a:t> легкая промышленность</a:t>
              </a:r>
              <a:endParaRPr lang="ru-RU" sz="1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696821" y="1429530"/>
              <a:ext cx="1542053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</a:rPr>
                <a:t>1 %</a:t>
              </a: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r>
                <a:rPr lang="ru-RU" sz="1600" b="1" smtClean="0">
                  <a:solidFill>
                    <a:srgbClr val="C00000"/>
                  </a:solidFill>
                </a:rPr>
                <a:t>0,9 </a:t>
              </a:r>
              <a:r>
                <a:rPr lang="ru-RU" sz="1600" b="1" dirty="0" smtClean="0">
                  <a:solidFill>
                    <a:srgbClr val="C00000"/>
                  </a:solidFill>
                </a:rPr>
                <a:t>%</a:t>
              </a: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r>
                <a:rPr lang="ru-RU" sz="1600" b="1" dirty="0" smtClean="0">
                  <a:solidFill>
                    <a:srgbClr val="C00000"/>
                  </a:solidFill>
                </a:rPr>
                <a:t>2,9 %</a:t>
              </a: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r>
                <a:rPr lang="ru-RU" sz="1600" b="1" dirty="0" smtClean="0">
                  <a:solidFill>
                    <a:srgbClr val="C00000"/>
                  </a:solidFill>
                </a:rPr>
                <a:t>0,3 %</a:t>
              </a: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endParaRPr lang="ru-RU" sz="1600" b="1" dirty="0" smtClean="0">
                <a:solidFill>
                  <a:srgbClr val="C00000"/>
                </a:solidFill>
              </a:endParaRPr>
            </a:p>
            <a:p>
              <a:r>
                <a:rPr lang="ru-RU" sz="1600" b="1" dirty="0" smtClean="0">
                  <a:solidFill>
                    <a:srgbClr val="C00000"/>
                  </a:solidFill>
                </a:rPr>
                <a:t>1,9 %</a:t>
              </a:r>
              <a:endParaRPr lang="ru-RU" sz="16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" name="Picture 3" descr="C:\Users\ponkinaao\Documents\Работа\Агломерация\схъемы\1_Стратегия2035 2.0.jpg"/>
          <p:cNvPicPr>
            <a:picLocks noChangeAspect="1" noChangeArrowheads="1"/>
          </p:cNvPicPr>
          <p:nvPr/>
        </p:nvPicPr>
        <p:blipFill>
          <a:blip r:embed="rId3"/>
          <a:srcRect l="6757" t="79089" r="87596" b="4854"/>
          <a:stretch>
            <a:fillRect/>
          </a:stretch>
        </p:blipFill>
        <p:spPr bwMode="auto">
          <a:xfrm>
            <a:off x="14310576" y="2501100"/>
            <a:ext cx="357190" cy="1500968"/>
          </a:xfrm>
          <a:prstGeom prst="rect">
            <a:avLst/>
          </a:prstGeom>
          <a:noFill/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ПО ЭКОНОМИЧЕСКИМ ЗОНАМ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3779B-D712-409A-BB5D-17737479D58F}"/>
              </a:ext>
            </a:extLst>
          </p:cNvPr>
          <p:cNvSpPr txBox="1"/>
          <p:nvPr/>
        </p:nvSpPr>
        <p:spPr>
          <a:xfrm>
            <a:off x="308729" y="948070"/>
            <a:ext cx="9144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>
              <a:defRPr/>
            </a:pPr>
            <a:r>
              <a:rPr lang="ru-RU" altLang="ru-RU" sz="1800" dirty="0" smtClean="0">
                <a:solidFill>
                  <a:srgbClr val="C00000"/>
                </a:solidFill>
              </a:rPr>
              <a:t>К 2035 ГОДУ </a:t>
            </a:r>
            <a:r>
              <a:rPr lang="ru-RU" altLang="ru-RU" sz="1800" dirty="0" smtClean="0">
                <a:solidFill>
                  <a:srgbClr val="292A61"/>
                </a:solidFill>
              </a:rPr>
              <a:t>ВКЛАД ЧЕЛЯБИНСКОЙ ОБЛАСТИ В ЭКОНОМИЧЕСКИЙ РОСТ РФ СОСТАВИТ </a:t>
            </a:r>
            <a:r>
              <a:rPr lang="ru-RU" altLang="ru-RU" sz="1800" dirty="0" smtClean="0">
                <a:solidFill>
                  <a:srgbClr val="C00000"/>
                </a:solidFill>
              </a:rPr>
              <a:t>7%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6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1741" y="277457"/>
            <a:ext cx="8767038" cy="437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>
              <a:defRPr/>
            </a:pPr>
            <a:r>
              <a:rPr lang="ru-RU" sz="2130" b="1" dirty="0" smtClean="0">
                <a:solidFill>
                  <a:srgbClr val="0C0CC6"/>
                </a:solidFill>
                <a:latin typeface="Arial Narrow" panose="020B0606020202030204" pitchFamily="34" charset="0"/>
              </a:rPr>
              <a:t>ПОКАЗАТЕЛИ ПРОСТРАНСТВЕННОГО РАЗВИТИЯ ЧЕЛЯБИНСКОЙ ОБЛАСТИ</a:t>
            </a:r>
            <a:endParaRPr lang="ru-RU" sz="2130" b="1" dirty="0">
              <a:solidFill>
                <a:srgbClr val="0C0CC6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43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/>
          <p:cNvSpPr/>
          <p:nvPr/>
        </p:nvSpPr>
        <p:spPr>
          <a:xfrm>
            <a:off x="240603" y="2929728"/>
            <a:ext cx="1982952" cy="1951485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9" name="Овал 48"/>
          <p:cNvSpPr/>
          <p:nvPr/>
        </p:nvSpPr>
        <p:spPr>
          <a:xfrm>
            <a:off x="237291" y="2072473"/>
            <a:ext cx="2001544" cy="195683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292A61"/>
                </a:solidFill>
              </a:rPr>
              <a:t> </a:t>
            </a:r>
            <a:r>
              <a:rPr lang="ru-RU" sz="2400" dirty="0" smtClean="0">
                <a:solidFill>
                  <a:srgbClr val="292A61"/>
                </a:solidFill>
              </a:rPr>
              <a:t>  </a:t>
            </a:r>
            <a:r>
              <a:rPr lang="ru-RU" sz="2000" dirty="0" smtClean="0">
                <a:solidFill>
                  <a:srgbClr val="292A61"/>
                </a:solidFill>
              </a:rPr>
              <a:t>ЕДИНЫЕ ПРИНЦИПЫ ПРОСТРАНСТВЕННОГО РАЗВИТИЯ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166" y="1429532"/>
            <a:ext cx="1134156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sz="1900" b="1" spc="200" dirty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СТРАТЕГИЯ ПРОСТРАНСТВЕННОГО РАЗВИТИЯ РОССИЙСКОЙ ФЕДЕРАЦИИ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1736" y="5275041"/>
            <a:ext cx="93583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ja-JP" sz="1900" b="1" spc="200" dirty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СТРАТЕГИЯ ПРОСТРАНСТВЕННОГО РАЗВИТИЯ ЧЕЛЯБИНСКОЙ ОБЛАСТИ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5853" y="2479076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ja-JP" sz="1400" b="1" dirty="0" smtClean="0">
                <a:solidFill>
                  <a:schemeClr val="tx2">
                    <a:lumMod val="75000"/>
                  </a:schemeClr>
                </a:solidFill>
              </a:rPr>
              <a:t>Российская Федерация</a:t>
            </a:r>
            <a:endParaRPr kumimoji="1" lang="ru-RU" altLang="ja-JP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7290" y="3286918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ПОЛИЦЕНТРИЧЕСКАЯ СИСТЕМА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415" y="407273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ja-JP" sz="1400" b="1" dirty="0" smtClean="0">
                <a:solidFill>
                  <a:schemeClr val="tx2">
                    <a:lumMod val="75000"/>
                  </a:schemeClr>
                </a:solidFill>
              </a:rPr>
              <a:t>Челябинской области</a:t>
            </a:r>
            <a:endParaRPr kumimoji="1" lang="ru-RU" altLang="ja-JP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2380432" y="2072472"/>
            <a:ext cx="2428891" cy="2857520"/>
            <a:chOff x="4166380" y="2072472"/>
            <a:chExt cx="2428892" cy="2857520"/>
          </a:xfrm>
        </p:grpSpPr>
        <p:sp>
          <p:nvSpPr>
            <p:cNvPr id="54" name="Овал 53"/>
            <p:cNvSpPr/>
            <p:nvPr/>
          </p:nvSpPr>
          <p:spPr>
            <a:xfrm>
              <a:off x="4384007" y="2978507"/>
              <a:ext cx="1982952" cy="1951485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5" name="Овал 54"/>
            <p:cNvSpPr/>
            <p:nvPr/>
          </p:nvSpPr>
          <p:spPr>
            <a:xfrm>
              <a:off x="4380694" y="2072472"/>
              <a:ext cx="2001545" cy="1956839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7" name="TextBox 26"/>
            <p:cNvSpPr txBox="1"/>
            <p:nvPr/>
          </p:nvSpPr>
          <p:spPr>
            <a:xfrm>
              <a:off x="4309256" y="3192326"/>
              <a:ext cx="2143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C00000"/>
                  </a:solidFill>
                </a:rPr>
                <a:t>КОНКУРЕНТНЫЕ ПРЕИМУЩЕСТВА</a:t>
              </a:r>
              <a:endParaRPr lang="ru-RU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80694" y="2215348"/>
              <a:ext cx="1952967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эффективные экономические </a:t>
              </a:r>
              <a:b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специализации</a:t>
              </a:r>
              <a:endParaRPr kumimoji="1" lang="ru-RU" altLang="ja-JP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66380" y="3929860"/>
              <a:ext cx="2428892" cy="99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уникальные компетенции, </a:t>
              </a:r>
            </a:p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эффективная </a:t>
              </a:r>
            </a:p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специализация </a:t>
              </a:r>
              <a:b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территорий</a:t>
              </a:r>
              <a:endParaRPr kumimoji="1" lang="ru-RU" altLang="ja-JP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4952199" y="2072472"/>
            <a:ext cx="2001544" cy="2857520"/>
            <a:chOff x="2307711" y="2072472"/>
            <a:chExt cx="2001545" cy="2857520"/>
          </a:xfrm>
        </p:grpSpPr>
        <p:sp>
          <p:nvSpPr>
            <p:cNvPr id="50" name="Овал 49"/>
            <p:cNvSpPr/>
            <p:nvPr/>
          </p:nvSpPr>
          <p:spPr>
            <a:xfrm>
              <a:off x="2311024" y="2978507"/>
              <a:ext cx="1982952" cy="1951485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1" name="Овал 50"/>
            <p:cNvSpPr/>
            <p:nvPr/>
          </p:nvSpPr>
          <p:spPr>
            <a:xfrm>
              <a:off x="2307711" y="2072472"/>
              <a:ext cx="2001545" cy="1956839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380430" y="3071810"/>
              <a:ext cx="18573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C00000"/>
                  </a:solidFill>
                </a:rPr>
                <a:t>СНЯТИЕ ИНФРАСТРУКТУРНЫХ ОГРАНИЧЕНИЙ</a:t>
              </a:r>
              <a:endParaRPr lang="ru-RU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80430" y="2335070"/>
              <a:ext cx="1790564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  <a:t>р</a:t>
              </a: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ост транспортной связности</a:t>
              </a:r>
              <a:endParaRPr kumimoji="1" lang="ru-RU" altLang="ja-JP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75816" y="3929860"/>
              <a:ext cx="19334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формирование каркаса транспортного, </a:t>
              </a:r>
            </a:p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инженерного, </a:t>
              </a:r>
            </a:p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социального</a:t>
              </a:r>
              <a:endParaRPr kumimoji="1" lang="ru-RU" altLang="ja-JP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9665827" y="2121251"/>
            <a:ext cx="2001544" cy="2834154"/>
            <a:chOff x="8665693" y="2121251"/>
            <a:chExt cx="2001545" cy="2834154"/>
          </a:xfrm>
        </p:grpSpPr>
        <p:sp>
          <p:nvSpPr>
            <p:cNvPr id="58" name="Овал 57"/>
            <p:cNvSpPr/>
            <p:nvPr/>
          </p:nvSpPr>
          <p:spPr>
            <a:xfrm>
              <a:off x="8684286" y="3001166"/>
              <a:ext cx="1982952" cy="1951485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9" name="Овал 58"/>
            <p:cNvSpPr/>
            <p:nvPr/>
          </p:nvSpPr>
          <p:spPr>
            <a:xfrm>
              <a:off x="8665693" y="2121251"/>
              <a:ext cx="2001545" cy="1956839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3" name="TextBox 32"/>
            <p:cNvSpPr txBox="1"/>
            <p:nvPr/>
          </p:nvSpPr>
          <p:spPr>
            <a:xfrm>
              <a:off x="8666974" y="3072604"/>
              <a:ext cx="19288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ФОРМЫ ПРОСТРАНСТВЕННОЙ ОРГАНИЗАЦИИ ЭКОНОМИКИ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84156" y="2143910"/>
              <a:ext cx="1640206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агломерация,</a:t>
              </a:r>
            </a:p>
            <a:p>
              <a:pPr algn="ctr">
                <a:lnSpc>
                  <a:spcPct val="120000"/>
                </a:lnSpc>
              </a:pP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кластеры</a:t>
              </a:r>
              <a: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b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  <a:t>ТОСЭР, </a:t>
              </a: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ОЭЗ</a:t>
              </a:r>
              <a:endParaRPr kumimoji="1" lang="ru-RU" altLang="ja-JP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723022" y="4001298"/>
              <a:ext cx="19442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агломерации, </a:t>
              </a:r>
            </a:p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межмуниципальное</a:t>
              </a:r>
              <a:b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сотрудничество, </a:t>
              </a:r>
            </a:p>
            <a:p>
              <a:pPr algn="ctr"/>
              <a:r>
                <a:rPr kumimoji="1" lang="ru-RU" altLang="ja-JP" sz="1400" b="1" dirty="0" smtClean="0">
                  <a:solidFill>
                    <a:schemeClr val="tx2">
                      <a:lumMod val="75000"/>
                    </a:schemeClr>
                  </a:solidFill>
                </a:rPr>
                <a:t>кластеры</a:t>
              </a:r>
              <a:endParaRPr kumimoji="1" lang="ru-RU" altLang="ja-JP" sz="14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7277366" y="2072472"/>
            <a:ext cx="2103989" cy="2880179"/>
            <a:chOff x="6452396" y="2072472"/>
            <a:chExt cx="2103989" cy="2880179"/>
          </a:xfrm>
        </p:grpSpPr>
        <p:sp>
          <p:nvSpPr>
            <p:cNvPr id="56" name="Овал 55"/>
            <p:cNvSpPr/>
            <p:nvPr/>
          </p:nvSpPr>
          <p:spPr>
            <a:xfrm>
              <a:off x="6527147" y="3001166"/>
              <a:ext cx="1982952" cy="1951485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7" name="Овал 56"/>
            <p:cNvSpPr/>
            <p:nvPr/>
          </p:nvSpPr>
          <p:spPr>
            <a:xfrm>
              <a:off x="6523834" y="2072472"/>
              <a:ext cx="2001545" cy="1956839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6523834" y="2215348"/>
              <a:ext cx="1927312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  <a:t>национальные  технологические платформы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52396" y="3262634"/>
              <a:ext cx="21039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C00000"/>
                  </a:solidFill>
                </a:rPr>
                <a:t>ДОСТУПНОСТЬ УСЛУГ </a:t>
              </a:r>
              <a:r>
                <a:rPr lang="ru-RU" sz="1400" b="1" dirty="0" smtClean="0">
                  <a:solidFill>
                    <a:srgbClr val="C00000"/>
                  </a:solidFill>
                </a:rPr>
                <a:t>СОЦИАЛЬНОЙ </a:t>
              </a:r>
            </a:p>
            <a:p>
              <a:pPr algn="ctr"/>
              <a:r>
                <a:rPr lang="ru-RU" sz="1400" b="1" dirty="0" smtClean="0">
                  <a:solidFill>
                    <a:srgbClr val="C00000"/>
                  </a:solidFill>
                </a:rPr>
                <a:t>СФЕРЫ</a:t>
              </a:r>
              <a:endParaRPr lang="ru-RU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56121" y="3929860"/>
              <a:ext cx="1927312" cy="911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  <a:t>технологическая </a:t>
              </a:r>
            </a:p>
            <a:p>
              <a:pPr algn="ctr">
                <a:lnSpc>
                  <a:spcPct val="120000"/>
                </a:lnSpc>
                <a:spcBef>
                  <a:spcPct val="20000"/>
                </a:spcBef>
              </a:pPr>
              <a: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  <a:t>платформа</a:t>
              </a:r>
              <a:b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kumimoji="1" lang="ru-RU" altLang="ja-JP" sz="1400" b="1" dirty="0">
                  <a:solidFill>
                    <a:schemeClr val="tx2">
                      <a:lumMod val="75000"/>
                    </a:schemeClr>
                  </a:solidFill>
                </a:rPr>
                <a:t>«Умный город»</a:t>
              </a:r>
            </a:p>
          </p:txBody>
        </p:sp>
      </p:grpSp>
      <p:cxnSp>
        <p:nvCxnSpPr>
          <p:cNvPr id="67" name="Прямая соединительная линия 66"/>
          <p:cNvCxnSpPr/>
          <p:nvPr/>
        </p:nvCxnSpPr>
        <p:spPr>
          <a:xfrm>
            <a:off x="2237554" y="3429794"/>
            <a:ext cx="285753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4595009" y="3429794"/>
            <a:ext cx="285753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7023900" y="3429794"/>
            <a:ext cx="285753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9381354" y="3429794"/>
            <a:ext cx="285753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712935" y="277457"/>
            <a:ext cx="9780135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ОСНОВНЫЕ НАПРАВЛЕНИЯ И МЕХАНИЗМЫ ПРОСТРАНСТВЕННОГО РАЗВИТИЯ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3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プレースホルダー 22"/>
          <p:cNvSpPr>
            <a:spLocks noGrp="1"/>
          </p:cNvSpPr>
          <p:nvPr>
            <p:ph type="body" sz="quarter" idx="22"/>
          </p:nvPr>
        </p:nvSpPr>
        <p:spPr>
          <a:xfrm>
            <a:off x="3380562" y="2126627"/>
            <a:ext cx="1714512" cy="660227"/>
          </a:xfrm>
        </p:spPr>
        <p:txBody>
          <a:bodyPr/>
          <a:lstStyle/>
          <a:p>
            <a:pPr marL="1588" indent="-1588">
              <a:buNone/>
            </a:pPr>
            <a:r>
              <a:rPr kumimoji="1" lang="ru-RU" altLang="ja-JP" sz="1400" dirty="0" smtClean="0"/>
              <a:t>ИНВЕСТИЦИОН</a:t>
            </a:r>
          </a:p>
          <a:p>
            <a:pPr marL="1588" indent="-1588">
              <a:buNone/>
            </a:pPr>
            <a:r>
              <a:rPr kumimoji="1" lang="ru-RU" altLang="ja-JP" sz="1400" dirty="0" smtClean="0"/>
              <a:t>НАЯ </a:t>
            </a:r>
            <a:r>
              <a:rPr kumimoji="1" lang="ru-RU" altLang="ja-JP" sz="1100" dirty="0" smtClean="0"/>
              <a:t>ПРИВЛЕКАТЕЛЬНОСТЬ</a:t>
            </a:r>
            <a:endParaRPr kumimoji="1" lang="ja-JP" altLang="en-US" sz="1100" dirty="0" smtClean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6"/>
          </p:nvPr>
        </p:nvSpPr>
        <p:spPr>
          <a:xfrm>
            <a:off x="5380827" y="1286656"/>
            <a:ext cx="1428760" cy="660227"/>
          </a:xfrm>
        </p:spPr>
        <p:txBody>
          <a:bodyPr/>
          <a:lstStyle/>
          <a:p>
            <a:pPr marL="3175" indent="-3175">
              <a:buNone/>
            </a:pPr>
            <a:r>
              <a:rPr kumimoji="1" lang="ru-RU" altLang="ja-JP" sz="1400" dirty="0" smtClean="0"/>
              <a:t>ЧЕЛОВЕЧЕСКИЙ КАПИТАЛ</a:t>
            </a:r>
            <a:endParaRPr kumimoji="1" lang="ja-JP" altLang="en-US" sz="1400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27"/>
          </p:nvPr>
        </p:nvSpPr>
        <p:spPr>
          <a:xfrm>
            <a:off x="5309388" y="5387163"/>
            <a:ext cx="1500198" cy="660227"/>
          </a:xfrm>
        </p:spPr>
        <p:txBody>
          <a:bodyPr/>
          <a:lstStyle/>
          <a:p>
            <a:pPr marL="3175" indent="-3175">
              <a:buNone/>
            </a:pPr>
            <a:r>
              <a:rPr kumimoji="1" lang="ru-RU" altLang="ja-JP" sz="1400" dirty="0" smtClean="0"/>
              <a:t>ИННОВАЦИОН -</a:t>
            </a:r>
          </a:p>
          <a:p>
            <a:pPr marL="3175" indent="-3175">
              <a:buNone/>
            </a:pPr>
            <a:r>
              <a:rPr kumimoji="1" lang="ru-RU" altLang="ja-JP" sz="1400" dirty="0" smtClean="0"/>
              <a:t>НЫЕ КОМПЕТЕНЦИИ</a:t>
            </a:r>
            <a:endParaRPr kumimoji="1" lang="ja-JP" altLang="en-US" sz="1400" dirty="0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8"/>
          </p:nvPr>
        </p:nvSpPr>
        <p:spPr>
          <a:xfrm>
            <a:off x="6936414" y="1072342"/>
            <a:ext cx="4516643" cy="794405"/>
          </a:xfrm>
        </p:spPr>
        <p:txBody>
          <a:bodyPr/>
          <a:lstStyle/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Демография и миграция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Качество человеческого капитала</a:t>
            </a:r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Экологическое состояние территории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Размер и структура экономики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Качество жизни населения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Уровень активности бизнеса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Административное устройство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30"/>
          </p:nvPr>
        </p:nvSpPr>
        <p:spPr>
          <a:xfrm>
            <a:off x="8738676" y="4227982"/>
            <a:ext cx="3357322" cy="1559266"/>
          </a:xfrm>
        </p:spPr>
        <p:txBody>
          <a:bodyPr/>
          <a:lstStyle/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Качество частных, государственных и государственно-частных институтов и механизмов управления и развития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Уровень развития предпринимательства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Доступ к административным ресурсам </a:t>
            </a:r>
            <a:r>
              <a:rPr lang="ru-RU" sz="1400" dirty="0" smtClean="0">
                <a:solidFill>
                  <a:srgbClr val="292A61"/>
                </a:solidFill>
              </a:rPr>
              <a:t> </a:t>
            </a:r>
          </a:p>
          <a:p>
            <a:endParaRPr lang="ru-RU" sz="1200" dirty="0" smtClean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31"/>
          </p:nvPr>
        </p:nvSpPr>
        <p:spPr>
          <a:xfrm>
            <a:off x="308729" y="2135733"/>
            <a:ext cx="3286148" cy="1294063"/>
          </a:xfrm>
        </p:spPr>
        <p:txBody>
          <a:bodyPr/>
          <a:lstStyle/>
          <a:p>
            <a:pPr marL="268288" indent="-268288"/>
            <a:r>
              <a:rPr kumimoji="1" lang="ru-RU" altLang="ja-JP" sz="1400" dirty="0" smtClean="0">
                <a:solidFill>
                  <a:schemeClr val="tx2">
                    <a:lumMod val="75000"/>
                  </a:schemeClr>
                </a:solidFill>
              </a:rPr>
              <a:t>Транспортная инфраструктура</a:t>
            </a:r>
          </a:p>
          <a:p>
            <a:pPr marL="268288" indent="-268288"/>
            <a:r>
              <a:rPr kumimoji="1" lang="ru-RU" altLang="ja-JP" sz="1400" dirty="0" smtClean="0">
                <a:solidFill>
                  <a:schemeClr val="tx2">
                    <a:lumMod val="75000"/>
                  </a:schemeClr>
                </a:solidFill>
              </a:rPr>
              <a:t>Трудовые ресурсы</a:t>
            </a:r>
          </a:p>
          <a:p>
            <a:pPr marL="268288" indent="-268288"/>
            <a:r>
              <a:rPr kumimoji="1" lang="ru-RU" altLang="ja-JP" sz="1400" dirty="0" smtClean="0">
                <a:solidFill>
                  <a:schemeClr val="tx2">
                    <a:lumMod val="75000"/>
                  </a:schemeClr>
                </a:solidFill>
              </a:rPr>
              <a:t>Природные ресурсы</a:t>
            </a:r>
          </a:p>
          <a:p>
            <a:pPr marL="268288" indent="-268288"/>
            <a:r>
              <a:rPr kumimoji="1" lang="ru-RU" altLang="ja-JP" sz="1400" dirty="0" smtClean="0">
                <a:solidFill>
                  <a:schemeClr val="tx2">
                    <a:lumMod val="75000"/>
                  </a:schemeClr>
                </a:solidFill>
              </a:rPr>
              <a:t>Земля и инженерная инфраструктура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3"/>
          </p:nvPr>
        </p:nvSpPr>
        <p:spPr>
          <a:xfrm>
            <a:off x="1594611" y="5358620"/>
            <a:ext cx="3705692" cy="857256"/>
          </a:xfrm>
        </p:spPr>
        <p:txBody>
          <a:bodyPr anchor="t"/>
          <a:lstStyle/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Уровень технологического развития экономики 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Карта перспективных компетенций</a:t>
            </a:r>
          </a:p>
          <a:p>
            <a:pPr marL="268288" indent="-268288"/>
            <a:r>
              <a:rPr kumimoji="1" lang="ru-RU" altLang="ja-JP" sz="1400" dirty="0" smtClean="0">
                <a:solidFill>
                  <a:srgbClr val="292A61"/>
                </a:solidFill>
              </a:rPr>
              <a:t>Кластерные инициативы</a:t>
            </a:r>
          </a:p>
          <a:p>
            <a:pPr marL="269875" indent="-269875">
              <a:lnSpc>
                <a:spcPct val="100000"/>
              </a:lnSpc>
              <a:spcBef>
                <a:spcPts val="0"/>
              </a:spcBef>
              <a:buNone/>
            </a:pPr>
            <a:endParaRPr kumimoji="1" lang="ru-RU" altLang="ja-JP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kumimoji="1"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5"/>
          </p:nvPr>
        </p:nvSpPr>
        <p:spPr>
          <a:xfrm>
            <a:off x="262558" y="78707"/>
            <a:ext cx="6147610" cy="1550887"/>
          </a:xfrm>
        </p:spPr>
        <p:txBody>
          <a:bodyPr anchor="t"/>
          <a:lstStyle/>
          <a:p>
            <a:pPr marL="355600" indent="0">
              <a:buNone/>
            </a:pPr>
            <a:r>
              <a:rPr lang="ru-RU" altLang="ja-JP" sz="1900" b="1" spc="35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МЕТОДИЧЕСКИЙ ПОДХОД К РАЗРАБОТКЕ СТРАТЕГИИ ПРОСТРАНСТВЕННОГО РАЗВИТИЯ ЧЕЛЯБИНСКОЙ ОБЛАСТИ</a:t>
            </a:r>
            <a:endParaRPr lang="ja-JP" altLang="en-US" sz="1900" b="1" spc="35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9" name="テキスト プレースホルダー 25"/>
          <p:cNvSpPr txBox="1">
            <a:spLocks/>
          </p:cNvSpPr>
          <p:nvPr/>
        </p:nvSpPr>
        <p:spPr>
          <a:xfrm>
            <a:off x="7095339" y="2269503"/>
            <a:ext cx="1714512" cy="660227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1588" marR="0" lvl="0" indent="-15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altLang="ja-JP" sz="1150" b="0" i="0" u="none" strike="noStrike" kern="1200" cap="none" spc="-3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ПРИВЛЕКАТЕЛЬНОСТЬ</a:t>
            </a:r>
            <a:r>
              <a:rPr kumimoji="1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ДЛЯ ЖИЗНИ</a:t>
            </a:r>
          </a:p>
        </p:txBody>
      </p:sp>
      <p:sp>
        <p:nvSpPr>
          <p:cNvPr id="35" name="Текст 34"/>
          <p:cNvSpPr>
            <a:spLocks noGrp="1"/>
          </p:cNvSpPr>
          <p:nvPr>
            <p:ph type="body" sz="quarter" idx="32"/>
          </p:nvPr>
        </p:nvSpPr>
        <p:spPr>
          <a:xfrm>
            <a:off x="308728" y="4236453"/>
            <a:ext cx="3929090" cy="1407921"/>
          </a:xfrm>
        </p:spPr>
        <p:txBody>
          <a:bodyPr/>
          <a:lstStyle/>
          <a:p>
            <a:pPr marL="269875" indent="-269875"/>
            <a:r>
              <a:rPr kumimoji="1" lang="ru-RU" altLang="ja-JP" sz="1400" dirty="0" smtClean="0">
                <a:solidFill>
                  <a:srgbClr val="292A61"/>
                </a:solidFill>
              </a:rPr>
              <a:t>Компетенции предприятий</a:t>
            </a:r>
          </a:p>
          <a:p>
            <a:pPr marL="269875" indent="-269875">
              <a:lnSpc>
                <a:spcPct val="100000"/>
              </a:lnSpc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Конкурентоспособность приоритетных экономических отраслей</a:t>
            </a:r>
          </a:p>
          <a:p>
            <a:pPr marL="269875" indent="-269875"/>
            <a:r>
              <a:rPr kumimoji="1" lang="ru-RU" altLang="ja-JP" sz="1400" dirty="0" smtClean="0">
                <a:solidFill>
                  <a:srgbClr val="292A61"/>
                </a:solidFill>
              </a:rPr>
              <a:t>Цепочки поставок</a:t>
            </a:r>
            <a:endParaRPr kumimoji="1" lang="ru-RU" altLang="ja-JP" sz="1400" dirty="0">
              <a:solidFill>
                <a:srgbClr val="292A61"/>
              </a:solidFill>
            </a:endParaRPr>
          </a:p>
        </p:txBody>
      </p:sp>
      <p:sp>
        <p:nvSpPr>
          <p:cNvPr id="36" name="テキスト プレースホルダー 23"/>
          <p:cNvSpPr>
            <a:spLocks noGrp="1"/>
          </p:cNvSpPr>
          <p:nvPr>
            <p:ph type="body" sz="quarter" idx="23"/>
          </p:nvPr>
        </p:nvSpPr>
        <p:spPr>
          <a:xfrm>
            <a:off x="3666315" y="4358490"/>
            <a:ext cx="1200082" cy="660227"/>
          </a:xfrm>
        </p:spPr>
        <p:txBody>
          <a:bodyPr/>
          <a:lstStyle/>
          <a:p>
            <a:pPr marL="0" indent="0">
              <a:buNone/>
            </a:pPr>
            <a:r>
              <a:rPr kumimoji="1" lang="ru-RU" altLang="ja-JP" sz="1400" spc="-30" dirty="0" smtClean="0"/>
              <a:t>ОТРАСЛЕВАЯ СТРУКТУРА И</a:t>
            </a:r>
            <a:endParaRPr kumimoji="1" lang="ru-RU" altLang="ja-JP" sz="1400" dirty="0" smtClean="0"/>
          </a:p>
          <a:p>
            <a:pPr>
              <a:buNone/>
            </a:pPr>
            <a:r>
              <a:rPr kumimoji="1" lang="ru-RU" altLang="ja-JP" sz="1400" dirty="0" smtClean="0"/>
              <a:t>РЫНКИ</a:t>
            </a:r>
            <a:endParaRPr kumimoji="1" lang="ja-JP" altLang="en-US" sz="1400" dirty="0"/>
          </a:p>
        </p:txBody>
      </p:sp>
      <p:sp>
        <p:nvSpPr>
          <p:cNvPr id="38" name="テキスト プレースホルダー 23"/>
          <p:cNvSpPr>
            <a:spLocks noGrp="1"/>
          </p:cNvSpPr>
          <p:nvPr>
            <p:ph type="body" sz="quarter" idx="23"/>
          </p:nvPr>
        </p:nvSpPr>
        <p:spPr>
          <a:xfrm>
            <a:off x="7238214" y="4358490"/>
            <a:ext cx="1414396" cy="660227"/>
          </a:xfrm>
        </p:spPr>
        <p:txBody>
          <a:bodyPr/>
          <a:lstStyle/>
          <a:p>
            <a:pPr marL="1588" indent="-1588">
              <a:buNone/>
            </a:pPr>
            <a:r>
              <a:rPr kumimoji="1" lang="ru-RU" altLang="ja-JP" sz="1400" spc="-30" dirty="0" smtClean="0"/>
              <a:t>ИНСТИТУТЫ</a:t>
            </a:r>
            <a:endParaRPr kumimoji="1" lang="ja-JP" altLang="en-US" sz="1400" spc="-30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1"/>
          </p:nvPr>
        </p:nvSpPr>
        <p:spPr>
          <a:xfrm>
            <a:off x="4380694" y="3358358"/>
            <a:ext cx="3429024" cy="660227"/>
          </a:xfrm>
        </p:spPr>
        <p:txBody>
          <a:bodyPr/>
          <a:lstStyle/>
          <a:p>
            <a:pPr>
              <a:buNone/>
            </a:pPr>
            <a:r>
              <a:rPr kumimoji="1" lang="ru-RU" altLang="ja-JP" sz="3400" b="1" spc="300" dirty="0" smtClean="0">
                <a:solidFill>
                  <a:srgbClr val="0000CD"/>
                </a:solidFill>
              </a:rPr>
              <a:t>СТРАТЕГИЯ</a:t>
            </a:r>
            <a:endParaRPr kumimoji="1" lang="ja-JP" altLang="en-US" sz="3400" b="1" spc="300" dirty="0">
              <a:solidFill>
                <a:srgbClr val="0000CD"/>
              </a:solidFill>
            </a:endParaRPr>
          </a:p>
        </p:txBody>
      </p:sp>
      <p:sp>
        <p:nvSpPr>
          <p:cNvPr id="39" name="テキスト プレースホルダー 30"/>
          <p:cNvSpPr>
            <a:spLocks noGrp="1"/>
          </p:cNvSpPr>
          <p:nvPr>
            <p:ph type="body" sz="quarter" idx="30"/>
          </p:nvPr>
        </p:nvSpPr>
        <p:spPr>
          <a:xfrm>
            <a:off x="7023900" y="5644372"/>
            <a:ext cx="2683178" cy="285752"/>
          </a:xfrm>
        </p:spPr>
        <p:txBody>
          <a:bodyPr/>
          <a:lstStyle/>
          <a:p>
            <a:pPr algn="ctr">
              <a:buNone/>
            </a:pPr>
            <a:r>
              <a:rPr kumimoji="1" lang="ru-RU" altLang="ja-JP" sz="1400" b="1" dirty="0" smtClean="0">
                <a:solidFill>
                  <a:srgbClr val="292A61"/>
                </a:solidFill>
              </a:rPr>
              <a:t>Текущее состояние</a:t>
            </a:r>
          </a:p>
        </p:txBody>
      </p:sp>
      <p:sp>
        <p:nvSpPr>
          <p:cNvPr id="40" name="テキスト プレースホルダー 30"/>
          <p:cNvSpPr>
            <a:spLocks noGrp="1"/>
          </p:cNvSpPr>
          <p:nvPr>
            <p:ph type="body" sz="quarter" idx="30"/>
          </p:nvPr>
        </p:nvSpPr>
        <p:spPr>
          <a:xfrm>
            <a:off x="7023900" y="5930124"/>
            <a:ext cx="2683178" cy="285752"/>
          </a:xfrm>
        </p:spPr>
        <p:txBody>
          <a:bodyPr/>
          <a:lstStyle/>
          <a:p>
            <a:pPr algn="ctr">
              <a:buNone/>
            </a:pPr>
            <a:r>
              <a:rPr kumimoji="1" lang="ru-RU" altLang="ja-JP" sz="1400" b="1" dirty="0" smtClean="0">
                <a:solidFill>
                  <a:srgbClr val="292A61"/>
                </a:solidFill>
              </a:rPr>
              <a:t>Доктрина развития</a:t>
            </a:r>
          </a:p>
        </p:txBody>
      </p:sp>
      <p:sp>
        <p:nvSpPr>
          <p:cNvPr id="41" name="テキスト プレースホルダー 30"/>
          <p:cNvSpPr>
            <a:spLocks noGrp="1"/>
          </p:cNvSpPr>
          <p:nvPr>
            <p:ph type="body" sz="quarter" idx="30"/>
          </p:nvPr>
        </p:nvSpPr>
        <p:spPr>
          <a:xfrm>
            <a:off x="7023900" y="6215876"/>
            <a:ext cx="2683178" cy="285752"/>
          </a:xfrm>
        </p:spPr>
        <p:txBody>
          <a:bodyPr/>
          <a:lstStyle/>
          <a:p>
            <a:pPr algn="ctr">
              <a:buNone/>
            </a:pPr>
            <a:r>
              <a:rPr kumimoji="1" lang="ru-RU" altLang="ja-JP" sz="1400" b="1" dirty="0" smtClean="0">
                <a:solidFill>
                  <a:srgbClr val="292A61"/>
                </a:solidFill>
              </a:rPr>
              <a:t>План мероприятий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6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73373"/>
      </p:ext>
    </p:extLst>
  </p:cSld>
  <p:clrMapOvr>
    <a:masterClrMapping/>
  </p:clrMapOvr>
  <p:transition spd="slow" advTm="1243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12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pPr>
              <a:buNone/>
            </a:pPr>
            <a:r>
              <a:rPr kumimoji="1" lang="ru-RU" altLang="ja-JP" dirty="0" smtClean="0"/>
              <a:t>Инерционный сценарий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37"/>
          </p:nvPr>
        </p:nvSpPr>
        <p:spPr>
          <a:xfrm>
            <a:off x="818667" y="4929994"/>
            <a:ext cx="3562027" cy="360123"/>
          </a:xfrm>
        </p:spPr>
        <p:txBody>
          <a:bodyPr/>
          <a:lstStyle/>
          <a:p>
            <a:pPr>
              <a:buNone/>
            </a:pPr>
            <a:r>
              <a:rPr kumimoji="1" lang="ru-RU" altLang="ja-JP" dirty="0" smtClean="0"/>
              <a:t>Усиление негативных тенденций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39"/>
          </p:nvPr>
        </p:nvSpPr>
        <p:spPr>
          <a:xfrm>
            <a:off x="1444892" y="3128254"/>
            <a:ext cx="2864364" cy="360123"/>
          </a:xfrm>
        </p:spPr>
        <p:txBody>
          <a:bodyPr/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численность населения -250 тыс. чел.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40"/>
          </p:nvPr>
        </p:nvSpPr>
        <p:spPr>
          <a:xfrm>
            <a:off x="1439214" y="3591336"/>
            <a:ext cx="3084356" cy="360123"/>
          </a:xfrm>
        </p:spPr>
        <p:txBody>
          <a:bodyPr/>
          <a:lstStyle/>
          <a:p>
            <a:pPr>
              <a:buNone/>
            </a:pPr>
            <a:r>
              <a:rPr kumimoji="1" lang="en-US" altLang="ja-JP" dirty="0" smtClean="0"/>
              <a:t> </a:t>
            </a:r>
            <a:r>
              <a:rPr kumimoji="1" lang="ru-RU" altLang="ja-JP" sz="1400" dirty="0" smtClean="0">
                <a:solidFill>
                  <a:srgbClr val="292A61"/>
                </a:solidFill>
              </a:rPr>
              <a:t>доля трудоспособного населения 54%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41"/>
          </p:nvPr>
        </p:nvSpPr>
        <p:spPr/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уровень безработицы +40%</a:t>
            </a:r>
            <a:endParaRPr kumimoji="1" lang="ja-JP" altLang="en-US" sz="1400" dirty="0" smtClean="0">
              <a:solidFill>
                <a:srgbClr val="292A61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42"/>
          </p:nvPr>
        </p:nvSpPr>
        <p:spPr>
          <a:xfrm>
            <a:off x="1444892" y="4501366"/>
            <a:ext cx="2520170" cy="360123"/>
          </a:xfrm>
        </p:spPr>
        <p:txBody>
          <a:bodyPr/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производительность труда -6%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pPr>
              <a:buNone/>
            </a:pPr>
            <a:r>
              <a:rPr kumimoji="1" lang="ru-RU" altLang="ja-JP" dirty="0" smtClean="0"/>
              <a:t>«Регион двух городов»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>
              <a:buNone/>
            </a:pPr>
            <a:r>
              <a:rPr kumimoji="1" lang="ru-RU" altLang="ja-JP" spc="90" dirty="0" smtClean="0"/>
              <a:t>Разрушение </a:t>
            </a:r>
            <a:r>
              <a:rPr kumimoji="1" lang="ru-RU" altLang="ja-JP" spc="90" dirty="0" err="1" smtClean="0"/>
              <a:t>расселенческого</a:t>
            </a:r>
            <a:r>
              <a:rPr kumimoji="1" lang="ru-RU" altLang="ja-JP" spc="90" dirty="0" smtClean="0"/>
              <a:t> каркаса</a:t>
            </a:r>
            <a:endParaRPr kumimoji="1" lang="ja-JP" altLang="en-US" spc="90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46"/>
          </p:nvPr>
        </p:nvSpPr>
        <p:spPr>
          <a:xfrm>
            <a:off x="4969603" y="3130946"/>
            <a:ext cx="3054429" cy="360123"/>
          </a:xfrm>
        </p:spPr>
        <p:txBody>
          <a:bodyPr/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численность населения -300 тыс. чел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47"/>
          </p:nvPr>
        </p:nvSpPr>
        <p:spPr>
          <a:xfrm>
            <a:off x="4963925" y="3594027"/>
            <a:ext cx="2988669" cy="360123"/>
          </a:xfrm>
        </p:spPr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доля трудоспособного населения 53%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48"/>
          </p:nvPr>
        </p:nvSpPr>
        <p:spPr/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уровень безработицы +50%;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49"/>
          </p:nvPr>
        </p:nvSpPr>
        <p:spPr/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производительность труда +30%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50"/>
          </p:nvPr>
        </p:nvSpPr>
        <p:spPr>
          <a:xfrm>
            <a:off x="7738282" y="1552901"/>
            <a:ext cx="4071965" cy="515588"/>
          </a:xfrm>
        </p:spPr>
        <p:txBody>
          <a:bodyPr/>
          <a:lstStyle/>
          <a:p>
            <a:pPr>
              <a:buNone/>
            </a:pPr>
            <a:r>
              <a:rPr kumimoji="1" lang="ru-RU" altLang="ja-JP" spc="10" dirty="0" smtClean="0"/>
              <a:t>«Реструктуризация и концентрация»</a:t>
            </a:r>
            <a:endParaRPr kumimoji="1" lang="ja-JP" altLang="en-US" spc="10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51"/>
          </p:nvPr>
        </p:nvSpPr>
        <p:spPr>
          <a:xfrm>
            <a:off x="8095470" y="4946786"/>
            <a:ext cx="3429025" cy="3601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ru-RU" altLang="ja-JP" spc="90" dirty="0" smtClean="0"/>
              <a:t>Усиление опорного каркаса</a:t>
            </a:r>
            <a:endParaRPr kumimoji="1" lang="ja-JP" altLang="en-US" spc="90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57"/>
          </p:nvPr>
        </p:nvSpPr>
        <p:spPr>
          <a:xfrm>
            <a:off x="1398110" y="5572934"/>
            <a:ext cx="9401210" cy="1026312"/>
          </a:xfrm>
        </p:spPr>
        <p:txBody>
          <a:bodyPr/>
          <a:lstStyle/>
          <a:p>
            <a:pPr marL="268288" indent="-268288">
              <a:spcBef>
                <a:spcPct val="20000"/>
              </a:spcBef>
              <a:buNone/>
            </a:pPr>
            <a:r>
              <a:rPr kumimoji="1" lang="ru-RU" altLang="ja-JP" dirty="0" smtClean="0">
                <a:solidFill>
                  <a:srgbClr val="292A61"/>
                </a:solidFill>
              </a:rPr>
              <a:t>С точки зрения темпов экономического развития Челябинской области, сценарий </a:t>
            </a:r>
            <a:br>
              <a:rPr kumimoji="1" lang="ru-RU" altLang="ja-JP" dirty="0" smtClean="0">
                <a:solidFill>
                  <a:srgbClr val="292A61"/>
                </a:solidFill>
              </a:rPr>
            </a:br>
            <a:r>
              <a:rPr kumimoji="1" lang="ru-RU" altLang="ja-JP" dirty="0" smtClean="0">
                <a:solidFill>
                  <a:srgbClr val="292A61"/>
                </a:solidFill>
              </a:rPr>
              <a:t>«Реструктуризация и концентрация» уступает варианту «Регион двух городов», однако в долгосрочной перспективе является более привлекательным, поскольку сохраняет освоенность территории, инфраструктурный и </a:t>
            </a:r>
            <a:r>
              <a:rPr kumimoji="1" lang="ru-RU" altLang="ja-JP" dirty="0" err="1" smtClean="0">
                <a:solidFill>
                  <a:srgbClr val="292A61"/>
                </a:solidFill>
              </a:rPr>
              <a:t>расселенческий</a:t>
            </a:r>
            <a:r>
              <a:rPr kumimoji="1" lang="ru-RU" altLang="ja-JP" dirty="0" smtClean="0">
                <a:solidFill>
                  <a:srgbClr val="292A61"/>
                </a:solidFill>
              </a:rPr>
              <a:t> каркас </a:t>
            </a:r>
          </a:p>
        </p:txBody>
      </p:sp>
      <p:sp>
        <p:nvSpPr>
          <p:cNvPr id="36" name="テキスト プレースホルダー 14"/>
          <p:cNvSpPr txBox="1">
            <a:spLocks/>
          </p:cNvSpPr>
          <p:nvPr/>
        </p:nvSpPr>
        <p:spPr>
          <a:xfrm>
            <a:off x="4309257" y="2072474"/>
            <a:ext cx="3714775" cy="960329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ru-RU" altLang="ja-JP" sz="13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ВРП в 2030 г</a:t>
            </a:r>
            <a:r>
              <a:rPr kumimoji="1" lang="ru-RU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+60 </a:t>
            </a: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</a:t>
            </a: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 2015 г.</a:t>
            </a: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Ежегодно:</a:t>
            </a: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г.Челябинск и г.Магнитогорск  </a:t>
            </a:r>
            <a:r>
              <a:rPr lang="ru-RU" sz="1400" dirty="0" smtClean="0">
                <a:solidFill>
                  <a:srgbClr val="C00000"/>
                </a:solidFill>
              </a:rPr>
              <a:t>рост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5%</a:t>
            </a: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остальные территории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снижение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ru-RU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テキスト プレースホルダー 14"/>
          <p:cNvSpPr txBox="1">
            <a:spLocks/>
          </p:cNvSpPr>
          <p:nvPr/>
        </p:nvSpPr>
        <p:spPr>
          <a:xfrm>
            <a:off x="8024032" y="2072474"/>
            <a:ext cx="3500462" cy="960329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/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ru-RU" altLang="ja-JP" sz="13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ВРП в 2030 г.  </a:t>
            </a: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1" lang="ru-RU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36</a:t>
            </a: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</a:t>
            </a:r>
            <a:r>
              <a:rPr kumimoji="1" lang="ru-RU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 2015 г.</a:t>
            </a: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Ежегодно:</a:t>
            </a: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г.Челябинск и г.Магнитогорск  </a:t>
            </a:r>
            <a:r>
              <a:rPr lang="ru-RU" sz="1400" dirty="0" smtClean="0">
                <a:solidFill>
                  <a:srgbClr val="C00000"/>
                </a:solidFill>
              </a:rPr>
              <a:t>рост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3%</a:t>
            </a: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остальные территории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рост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0,1-0,9%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ru-RU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408188" algn="ct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テキスト プレースホルダー 22"/>
          <p:cNvSpPr>
            <a:spLocks noGrp="1"/>
          </p:cNvSpPr>
          <p:nvPr>
            <p:ph type="body" sz="quarter" idx="46"/>
          </p:nvPr>
        </p:nvSpPr>
        <p:spPr>
          <a:xfrm>
            <a:off x="8529777" y="3132966"/>
            <a:ext cx="3137595" cy="360123"/>
          </a:xfrm>
        </p:spPr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численность населения  +200 тыс. чел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43" name="テキスト プレースホルダー 23"/>
          <p:cNvSpPr>
            <a:spLocks noGrp="1"/>
          </p:cNvSpPr>
          <p:nvPr>
            <p:ph type="body" sz="quarter" idx="47"/>
          </p:nvPr>
        </p:nvSpPr>
        <p:spPr>
          <a:xfrm>
            <a:off x="8524099" y="3596048"/>
            <a:ext cx="2857520" cy="360123"/>
          </a:xfrm>
        </p:spPr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доля трудоспособного населения 53%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44" name="テキスト プレースホルダー 24"/>
          <p:cNvSpPr>
            <a:spLocks noGrp="1"/>
          </p:cNvSpPr>
          <p:nvPr>
            <p:ph type="body" sz="quarter" idx="48"/>
          </p:nvPr>
        </p:nvSpPr>
        <p:spPr>
          <a:xfrm>
            <a:off x="8529777" y="4046701"/>
            <a:ext cx="2520170" cy="360123"/>
          </a:xfrm>
        </p:spPr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уровень безработицы +10%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45" name="テキスト プレースホルダー 25"/>
          <p:cNvSpPr>
            <a:spLocks noGrp="1"/>
          </p:cNvSpPr>
          <p:nvPr>
            <p:ph type="body" sz="quarter" idx="49"/>
          </p:nvPr>
        </p:nvSpPr>
        <p:spPr>
          <a:xfrm>
            <a:off x="8529777" y="4498433"/>
            <a:ext cx="2520170" cy="360123"/>
          </a:xfrm>
        </p:spPr>
        <p:txBody>
          <a:bodyPr vert="horz" lIns="108850" tIns="54425" rIns="108850" bIns="54425" rtlCol="0" anchor="ctr">
            <a:noAutofit/>
          </a:bodyPr>
          <a:lstStyle/>
          <a:p>
            <a:pPr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производительность труда +30%</a:t>
            </a:r>
            <a:endParaRPr kumimoji="1"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38"/>
          </p:nvPr>
        </p:nvSpPr>
        <p:spPr>
          <a:xfrm>
            <a:off x="594480" y="2040838"/>
            <a:ext cx="3714776" cy="960329"/>
          </a:xfrm>
        </p:spPr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endParaRPr kumimoji="1" lang="ru-RU" altLang="ja-JP" sz="1300" spc="0" dirty="0" smtClean="0">
              <a:latin typeface="+mn-lt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kumimoji="1" lang="ru-RU" altLang="ja-JP" sz="1400" spc="0" dirty="0" smtClean="0">
                <a:latin typeface="+mn-lt"/>
              </a:rPr>
              <a:t>ВРП в 2030 г.  </a:t>
            </a:r>
            <a:r>
              <a:rPr kumimoji="1" lang="ru-RU" altLang="ja-JP" sz="1400" b="1" spc="0" dirty="0" smtClean="0">
                <a:solidFill>
                  <a:srgbClr val="C00000"/>
                </a:solidFill>
                <a:latin typeface="+mn-lt"/>
              </a:rPr>
              <a:t>-38</a:t>
            </a:r>
            <a:r>
              <a:rPr kumimoji="1" lang="ru-RU" altLang="ja-JP" sz="1400" spc="0" dirty="0" smtClean="0">
                <a:solidFill>
                  <a:srgbClr val="C00000"/>
                </a:solidFill>
                <a:latin typeface="+mn-lt"/>
              </a:rPr>
              <a:t>%</a:t>
            </a:r>
            <a:r>
              <a:rPr kumimoji="1" lang="ru-RU" altLang="ja-JP" sz="1400" spc="0" dirty="0" smtClean="0">
                <a:latin typeface="+mn-lt"/>
              </a:rPr>
              <a:t> к 2015 г.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spc="0" dirty="0" smtClean="0">
                <a:latin typeface="+mn-lt"/>
              </a:rPr>
              <a:t>Ежегодно :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spc="0" dirty="0" smtClean="0">
                <a:latin typeface="+mn-lt"/>
              </a:rPr>
              <a:t>г.Челябинск и г.Магнитогорск </a:t>
            </a:r>
            <a:r>
              <a:rPr lang="ru-RU" sz="1400" spc="0" dirty="0" smtClean="0">
                <a:solidFill>
                  <a:srgbClr val="C00000"/>
                </a:solidFill>
              </a:rPr>
              <a:t>снижение </a:t>
            </a:r>
            <a:r>
              <a:rPr lang="ru-RU" sz="1400" spc="0" dirty="0" smtClean="0">
                <a:latin typeface="+mn-lt"/>
              </a:rPr>
              <a:t>на  </a:t>
            </a:r>
            <a:r>
              <a:rPr lang="ru-RU" sz="1400" b="1" spc="0" dirty="0" smtClean="0">
                <a:solidFill>
                  <a:srgbClr val="C00000"/>
                </a:solidFill>
                <a:latin typeface="+mn-lt"/>
              </a:rPr>
              <a:t>0,5%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spc="0" dirty="0" smtClean="0">
                <a:latin typeface="+mn-lt"/>
              </a:rPr>
              <a:t>остальные территории </a:t>
            </a:r>
            <a:r>
              <a:rPr lang="ru-RU" sz="1400" spc="0" dirty="0" smtClean="0">
                <a:solidFill>
                  <a:srgbClr val="C00000"/>
                </a:solidFill>
              </a:rPr>
              <a:t>снижение </a:t>
            </a:r>
            <a:r>
              <a:rPr lang="ru-RU" sz="1400" spc="0" dirty="0" smtClean="0">
                <a:latin typeface="+mn-lt"/>
              </a:rPr>
              <a:t>на </a:t>
            </a:r>
            <a:r>
              <a:rPr lang="ru-RU" sz="1400" b="1" spc="0" dirty="0" smtClean="0">
                <a:solidFill>
                  <a:srgbClr val="C00000"/>
                </a:solidFill>
                <a:latin typeface="+mn-lt"/>
              </a:rPr>
              <a:t>15%</a:t>
            </a:r>
            <a:r>
              <a:rPr lang="ru-RU" sz="1400" spc="0" dirty="0" smtClean="0">
                <a:latin typeface="+mn-lt"/>
              </a:rPr>
              <a:t> </a:t>
            </a:r>
            <a:endParaRPr kumimoji="1" lang="ru-RU" altLang="ja-JP" sz="1400" spc="0" dirty="0" smtClean="0">
              <a:latin typeface="+mn-lt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endParaRPr kumimoji="1" lang="ja-JP" altLang="en-US" sz="1300" spc="0" dirty="0">
              <a:latin typeface="+mn-lt"/>
            </a:endParaRPr>
          </a:p>
        </p:txBody>
      </p:sp>
      <p:sp>
        <p:nvSpPr>
          <p:cNvPr id="4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935" y="277455"/>
            <a:ext cx="9026724" cy="694688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algn="l" defTabSz="914309"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</a:rPr>
              <a:t>СЦЕНАРИИ ПРОСТРАНСТВЕННОГО РАЗВИТИЯ ЧЕЛЯБИНСКОЙ ОБЛАСТИ</a:t>
            </a:r>
            <a:b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</a:rPr>
            </a:b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50702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50704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09570">
              <a:defRPr/>
            </a:pPr>
            <a:endParaRPr lang="ru-RU" altLang="ru-RU" sz="1850" b="1" dirty="0" smtClean="0">
              <a:solidFill>
                <a:srgbClr val="D0CECE">
                  <a:lumMod val="10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7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18"/>
          <p:cNvSpPr>
            <a:spLocks noGrp="1"/>
          </p:cNvSpPr>
          <p:nvPr>
            <p:ph type="body" sz="quarter" idx="15"/>
          </p:nvPr>
        </p:nvSpPr>
        <p:spPr>
          <a:xfrm>
            <a:off x="237290" y="2047559"/>
            <a:ext cx="5572164" cy="1667987"/>
          </a:xfrm>
        </p:spPr>
        <p:txBody>
          <a:bodyPr/>
          <a:lstStyle/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Повышение инвестиционной привлекательности территорий 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Создание благоприятной среды для жизни и отдыха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Повышение доступности услуг отраслей социальной сферы (образования, медицины, культуры, спорта), в том числе за счет развития цифрового пространства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Обеспечение высокого уровня природной, техногенной и социальной безопасности</a:t>
            </a: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6"/>
          </p:nvPr>
        </p:nvSpPr>
        <p:spPr>
          <a:xfrm>
            <a:off x="880233" y="1485446"/>
            <a:ext cx="5286412" cy="515588"/>
          </a:xfrm>
        </p:spPr>
        <p:txBody>
          <a:bodyPr anchor="ctr"/>
          <a:lstStyle/>
          <a:p>
            <a:pPr marL="85725" indent="0">
              <a:buNone/>
            </a:pPr>
            <a:r>
              <a:rPr lang="ru-RU" sz="1400" dirty="0" smtClean="0">
                <a:solidFill>
                  <a:srgbClr val="292A61"/>
                </a:solidFill>
              </a:rPr>
              <a:t>СОВЕРШЕНСТВОВАНИЕ СИСТЕМЫ РАССЕЛЕНИЯ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>
                <a:solidFill>
                  <a:srgbClr val="F3F7FB"/>
                </a:solidFill>
              </a:rPr>
              <a:t>1</a:t>
            </a:r>
            <a:endParaRPr kumimoji="1" lang="ja-JP" altLang="en-US" dirty="0">
              <a:solidFill>
                <a:srgbClr val="F3F7FB"/>
              </a:solidFill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2"/>
          </p:nvPr>
        </p:nvSpPr>
        <p:spPr>
          <a:xfrm>
            <a:off x="237290" y="4358488"/>
            <a:ext cx="5572164" cy="2357454"/>
          </a:xfrm>
        </p:spPr>
        <p:txBody>
          <a:bodyPr/>
          <a:lstStyle/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Приоритетная поддержка высокотехнологических и наукоемких отраслей 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Развитие отраслей эффективной экономической специализации, содействие их модернизации и инновационному развитию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Содействие встраиванию предприятий уникальных специализаций в региональные цепочки добавленной стоимости продукции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Развитие </a:t>
            </a:r>
            <a:r>
              <a:rPr kumimoji="1" lang="ru-RU" altLang="ja-JP" sz="1400" dirty="0" err="1" smtClean="0">
                <a:solidFill>
                  <a:srgbClr val="292A61"/>
                </a:solidFill>
              </a:rPr>
              <a:t>внутрирегиональной</a:t>
            </a:r>
            <a:r>
              <a:rPr kumimoji="1" lang="ru-RU" altLang="ja-JP" sz="1400" dirty="0" smtClean="0">
                <a:solidFill>
                  <a:srgbClr val="292A61"/>
                </a:solidFill>
              </a:rPr>
              <a:t> и межрегиональной кооперации через формирование индустриальных кластеров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>
                <a:solidFill>
                  <a:srgbClr val="292A61"/>
                </a:solidFill>
              </a:rPr>
              <a:t>Вовлечение объектов культурного наследия, формирующих туристско-рекреационных потенциал территорий, в социально-экономическое развитие территории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endParaRPr kumimoji="1" lang="ru-RU" altLang="ja-JP" sz="1400" dirty="0" smtClean="0">
              <a:solidFill>
                <a:srgbClr val="292A61"/>
              </a:solidFill>
            </a:endParaRP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endParaRPr kumimoji="1" lang="ru-RU" altLang="ja-JP" sz="1400" dirty="0" smtClean="0">
              <a:solidFill>
                <a:srgbClr val="292A61"/>
              </a:solidFill>
            </a:endParaRP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3"/>
          </p:nvPr>
        </p:nvSpPr>
        <p:spPr>
          <a:xfrm>
            <a:off x="918832" y="3921178"/>
            <a:ext cx="4890622" cy="372712"/>
          </a:xfrm>
        </p:spPr>
        <p:txBody>
          <a:bodyPr/>
          <a:lstStyle/>
          <a:p>
            <a:pPr marL="85725" indent="0">
              <a:buNone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ЭКОНОМИЧЕСКОЕ РАЗВИТИЕ ТЕРРИТОРИИ</a:t>
            </a:r>
            <a:endParaRPr kumimoji="1" lang="ja-JP" altLang="en-US" sz="1400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>
                <a:solidFill>
                  <a:srgbClr val="F3F7FB"/>
                </a:solidFill>
              </a:rPr>
              <a:t>2</a:t>
            </a:r>
            <a:endParaRPr kumimoji="1" lang="ja-JP" altLang="en-US" dirty="0">
              <a:solidFill>
                <a:srgbClr val="F3F7FB"/>
              </a:solidFill>
            </a:endParaRP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28"/>
          </p:nvPr>
        </p:nvSpPr>
        <p:spPr>
          <a:xfrm>
            <a:off x="6238082" y="2001034"/>
            <a:ext cx="5857916" cy="1785950"/>
          </a:xfrm>
        </p:spPr>
        <p:txBody>
          <a:bodyPr/>
          <a:lstStyle/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spc="-50" dirty="0" smtClean="0">
                <a:solidFill>
                  <a:srgbClr val="292A61"/>
                </a:solidFill>
              </a:rPr>
              <a:t>Повышение мобильности населения и уровня экономической связности  территорий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Снятие инфраструктурных ограничений экономического роста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Содействие развитию социальной инфраструктуры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Развитие специализированной инфраструктуры уникальных и эффективных специализаций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Формирование и развитие транспортно-логистических комплексов</a:t>
            </a:r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857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292A61"/>
                </a:solidFill>
              </a:rPr>
              <a:t>РАЗВИТИЕ ОСНОВНЫХ ИНФРАСТРУКТУРНЫХ ПРОСТРАНСТВЕННЫХ СИСТЕМ</a:t>
            </a:r>
            <a:endParaRPr kumimoji="1" lang="ja-JP" altLang="en-US" sz="1400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>
              <a:buNone/>
            </a:pPr>
            <a:r>
              <a:rPr kumimoji="1" lang="ru-RU" altLang="ja-JP" dirty="0" smtClean="0">
                <a:solidFill>
                  <a:srgbClr val="F3F7FB"/>
                </a:solidFill>
              </a:rPr>
              <a:t>3</a:t>
            </a:r>
            <a:endParaRPr kumimoji="1" lang="ja-JP" altLang="en-US" dirty="0">
              <a:solidFill>
                <a:srgbClr val="F3F7FB"/>
              </a:solidFill>
            </a:endParaRP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31"/>
          </p:nvPr>
        </p:nvSpPr>
        <p:spPr>
          <a:xfrm>
            <a:off x="6325160" y="4390724"/>
            <a:ext cx="5699400" cy="2396656"/>
          </a:xfrm>
        </p:spPr>
        <p:txBody>
          <a:bodyPr/>
          <a:lstStyle/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Формирование </a:t>
            </a:r>
            <a:r>
              <a:rPr kumimoji="1" lang="ru-RU" altLang="ja-JP" sz="1400" b="1" dirty="0" smtClean="0">
                <a:solidFill>
                  <a:srgbClr val="292A61"/>
                </a:solidFill>
              </a:rPr>
              <a:t>Единого инструмента развития территорий, </a:t>
            </a:r>
            <a:r>
              <a:rPr kumimoji="1" lang="ru-RU" altLang="ja-JP" sz="1400" dirty="0" smtClean="0">
                <a:solidFill>
                  <a:srgbClr val="292A61"/>
                </a:solidFill>
              </a:rPr>
              <a:t>обеспечивающего комплексный </a:t>
            </a:r>
            <a:r>
              <a:rPr kumimoji="1" lang="ru-RU" altLang="ja-JP" sz="1400" dirty="0">
                <a:solidFill>
                  <a:srgbClr val="292A61"/>
                </a:solidFill>
              </a:rPr>
              <a:t>подход к направлениям и мерам государственной поддержки социально-экономического развития  муниципальных образований с учетом особенностей  муниципальных образований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Создание территорий опережающего социально-экономического развития</a:t>
            </a:r>
          </a:p>
          <a:p>
            <a:pPr marL="266700" lvl="1" indent="-266700" algn="just">
              <a:buClr>
                <a:srgbClr val="002060"/>
              </a:buClr>
              <a:buFont typeface="Arial" pitchFamily="34" charset="0"/>
              <a:buChar char="•"/>
            </a:pPr>
            <a:r>
              <a:rPr kumimoji="1" lang="ru-RU" altLang="ja-JP" sz="1400" dirty="0" smtClean="0">
                <a:solidFill>
                  <a:srgbClr val="292A61"/>
                </a:solidFill>
              </a:rPr>
              <a:t>Совершенствование инструментов привлечения инвестиций в инновационные сектора экономики</a:t>
            </a:r>
          </a:p>
          <a:p>
            <a:pPr marL="0" lvl="1" indent="0" algn="just">
              <a:buClr>
                <a:srgbClr val="002060"/>
              </a:buClr>
              <a:buNone/>
            </a:pPr>
            <a:endParaRPr kumimoji="1" lang="ru-RU" altLang="ja-JP" sz="1400" dirty="0" smtClean="0">
              <a:solidFill>
                <a:srgbClr val="292A61"/>
              </a:solidFill>
            </a:endParaRPr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L="8572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292A61"/>
                </a:solidFill>
              </a:rPr>
              <a:t>СОВЕРШЕНСТВОВАНИЕ ИНСТИТУЦИОНАЛЬНОГО ОБЕСПЕЧЕНИЯ</a:t>
            </a:r>
            <a:endParaRPr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>
              <a:buNone/>
            </a:pPr>
            <a:r>
              <a:rPr kumimoji="1" lang="ru-RU" altLang="ja-JP" dirty="0" smtClean="0">
                <a:solidFill>
                  <a:srgbClr val="F3F7FB"/>
                </a:solidFill>
              </a:rPr>
              <a:t>4</a:t>
            </a:r>
            <a:endParaRPr kumimoji="1" lang="ja-JP" altLang="en-US" dirty="0">
              <a:solidFill>
                <a:srgbClr val="F3F7FB"/>
              </a:solidFill>
            </a:endParaRPr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50702"/>
            <a:ext cx="2795238" cy="50739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50704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570">
              <a:defRPr/>
            </a:pPr>
            <a:r>
              <a:rPr kumimoji="1" lang="ru-RU" altLang="ru-RU" sz="2000" dirty="0">
                <a:solidFill>
                  <a:srgbClr val="C00000"/>
                </a:solidFill>
              </a:rPr>
              <a:t>ЦЕЛЬ</a:t>
            </a:r>
            <a:r>
              <a:rPr kumimoji="1" lang="ru-RU" altLang="ru-RU" sz="2000" dirty="0">
                <a:solidFill>
                  <a:srgbClr val="002060"/>
                </a:solidFill>
              </a:rPr>
              <a:t>: УСТОЙЧИВОЕ И ЭФФЕКТИВНОЕ РАЗВИТИЕ </a:t>
            </a:r>
            <a:r>
              <a:rPr kumimoji="1" lang="ru-RU" altLang="ru-RU" sz="2000" dirty="0" smtClean="0">
                <a:solidFill>
                  <a:srgbClr val="002060"/>
                </a:solidFill>
              </a:rPr>
              <a:t>ТЕРРИТОРИЙ РЕГИОНА</a:t>
            </a:r>
            <a:endParaRPr kumimoji="1"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39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712936" y="277457"/>
            <a:ext cx="9683955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ЦЕЛИ И ЗАДАЧИ ПРОСТРАНСТВЕННОГО РАЗВИТИЯ ЧЕЛЯБИНСКОЙ ОБЛАСТИ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8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952330" y="5858686"/>
          <a:ext cx="6000792" cy="93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623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300" b="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 экономические зоны</a:t>
                      </a: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300" b="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 кластеры</a:t>
                      </a: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180975" indent="-180975">
                        <a:buFont typeface="Arial" pitchFamily="34" charset="0"/>
                        <a:buChar char="•"/>
                      </a:pPr>
                      <a:r>
                        <a:rPr lang="ru-RU" sz="1300" b="0" kern="1200" baseline="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ф</a:t>
                      </a:r>
                      <a:r>
                        <a:rPr lang="ru-RU" sz="1300" b="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инансовые   инструменты</a:t>
                      </a: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23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300" b="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 агломерации</a:t>
                      </a: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300" b="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 индустриальные парки</a:t>
                      </a: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300" b="0" kern="1200" dirty="0" smtClean="0">
                        <a:solidFill>
                          <a:srgbClr val="292A6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23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300" b="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 территория опережающего социально-экономического развития</a:t>
                      </a: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300" b="0" kern="1200" dirty="0" smtClean="0">
                          <a:solidFill>
                            <a:srgbClr val="292A61"/>
                          </a:solidFill>
                          <a:latin typeface="+mn-lt"/>
                          <a:ea typeface="+mn-ea"/>
                          <a:cs typeface="+mn-cs"/>
                        </a:rPr>
                        <a:t> технопарки</a:t>
                      </a: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300" b="0" kern="1200" dirty="0" smtClean="0">
                        <a:solidFill>
                          <a:srgbClr val="292A6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328" marR="47328" marT="23664" marB="236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テキスト プレースホルダー 19"/>
          <p:cNvSpPr>
            <a:spLocks noGrp="1"/>
          </p:cNvSpPr>
          <p:nvPr>
            <p:ph type="body" sz="quarter" idx="15"/>
          </p:nvPr>
        </p:nvSpPr>
        <p:spPr>
          <a:xfrm>
            <a:off x="5700880" y="1739426"/>
            <a:ext cx="6323680" cy="1618930"/>
          </a:xfrm>
        </p:spPr>
        <p:txBody>
          <a:bodyPr/>
          <a:lstStyle/>
          <a:p>
            <a:pPr marL="263525" lvl="1" indent="-254000" algn="just">
              <a:spcBef>
                <a:spcPts val="12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Интенсификация развития отраслевой кооперации, концентрация хозяйствующих субъектов в </a:t>
            </a:r>
            <a:r>
              <a:rPr lang="ru-RU" sz="1400" b="1" dirty="0" smtClean="0">
                <a:solidFill>
                  <a:srgbClr val="C00000"/>
                </a:solidFill>
              </a:rPr>
              <a:t>ЭЗ</a:t>
            </a:r>
            <a:r>
              <a:rPr lang="ru-RU" sz="1400" dirty="0" smtClean="0">
                <a:solidFill>
                  <a:srgbClr val="292A61"/>
                </a:solidFill>
              </a:rPr>
              <a:t> с целью увеличения конкурентоспособности и возможностью формирования новых эффективных специализаций </a:t>
            </a:r>
          </a:p>
          <a:p>
            <a:pPr marL="263525" lvl="1" indent="-254000" algn="just">
              <a:spcBef>
                <a:spcPts val="600"/>
              </a:spcBef>
              <a:buClr>
                <a:srgbClr val="00206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Возможность выстраивания самостоятельных экономических связей с соседними муниципальными образованиями и регионами на уровне </a:t>
            </a:r>
            <a:r>
              <a:rPr lang="ru-RU" sz="1400" b="1" dirty="0" smtClean="0">
                <a:solidFill>
                  <a:srgbClr val="C00000"/>
                </a:solidFill>
              </a:rPr>
              <a:t>ЭЗ</a:t>
            </a:r>
            <a:r>
              <a:rPr lang="ru-RU" sz="1400" dirty="0" smtClean="0">
                <a:solidFill>
                  <a:srgbClr val="292A61"/>
                </a:solidFill>
              </a:rPr>
              <a:t> Челябинской области</a:t>
            </a:r>
            <a:endParaRPr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6"/>
          </p:nvPr>
        </p:nvSpPr>
        <p:spPr>
          <a:xfrm>
            <a:off x="5915194" y="1358092"/>
            <a:ext cx="5895052" cy="51558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CD"/>
                </a:solidFill>
              </a:rPr>
              <a:t>Основные цели зонирования: </a:t>
            </a:r>
            <a:endParaRPr kumimoji="1" lang="ja-JP" altLang="en-US" dirty="0">
              <a:solidFill>
                <a:srgbClr val="0000CD"/>
              </a:solidFill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5700880" y="3858422"/>
            <a:ext cx="6323680" cy="1571636"/>
          </a:xfrm>
        </p:spPr>
        <p:txBody>
          <a:bodyPr/>
          <a:lstStyle/>
          <a:p>
            <a:pPr marL="268288" indent="-268288" algn="just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292A61"/>
                </a:solidFill>
              </a:rPr>
              <a:t>Разделение территории региона без пропусков и наложений, соблюдение существующих границ муниципальных образований </a:t>
            </a:r>
          </a:p>
          <a:p>
            <a:pPr marL="268288" indent="-268288" algn="just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292A61"/>
                </a:solidFill>
              </a:rPr>
              <a:t>Критерии выделения территориально-экономических зон – географические, экономические и социальные аспекты, историко-культурные особенности, система расселения, структура транспортной сети, природно-ресурсный потенциал, экономические, хозяйственные связи и рыночные взаимодействия</a:t>
            </a:r>
            <a:endParaRPr lang="ja-JP" altLang="en-US" sz="1400" dirty="0">
              <a:solidFill>
                <a:srgbClr val="292A61"/>
              </a:solidFill>
            </a:endParaRPr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8"/>
          </p:nvPr>
        </p:nvSpPr>
        <p:spPr>
          <a:xfrm>
            <a:off x="5915194" y="3358356"/>
            <a:ext cx="5880398" cy="51558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00CD"/>
                </a:solidFill>
              </a:rPr>
              <a:t>Основные принципы зонирования: </a:t>
            </a:r>
            <a:endParaRPr kumimoji="1" lang="ja-JP" altLang="en-US" dirty="0">
              <a:solidFill>
                <a:srgbClr val="0000CD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81356" y="858026"/>
            <a:ext cx="281064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5 ЭКОНОМИЧЕСКИХ ЗОН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2935" y="277457"/>
            <a:ext cx="9546097" cy="402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09"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</a:rPr>
              <a:t>ИНСТРУМЕНТЫ ПРОСТРАНСТВЕННОГО РАЗВИТИЯ ЧЕЛЯБИНСКОЙ ОБЛАСТИ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1" y="850704"/>
            <a:ext cx="938135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defTabSz="609570">
              <a:defRPr/>
            </a:pPr>
            <a:r>
              <a:rPr lang="ru-RU" altLang="ru-RU" sz="2000" dirty="0" smtClean="0">
                <a:solidFill>
                  <a:srgbClr val="292A61"/>
                </a:solidFill>
              </a:rPr>
              <a:t>ЭКОНОМИЧЕСКИЕ ЗОНЫ (ЭЗ) ЧЕЛЯБИНСКОЙ ОБЛАСТИ</a:t>
            </a:r>
          </a:p>
        </p:txBody>
      </p:sp>
      <p:pic>
        <p:nvPicPr>
          <p:cNvPr id="2050" name="Picture 2" descr="C:\Users\ponkinaao\Documents\Работа\Агломерация\схъемы\1\Трриториальное деление без БРсо штрихом.jpg"/>
          <p:cNvPicPr>
            <a:picLocks noChangeAspect="1" noChangeArrowheads="1"/>
          </p:cNvPicPr>
          <p:nvPr/>
        </p:nvPicPr>
        <p:blipFill>
          <a:blip r:embed="rId3" cstate="print"/>
          <a:srcRect l="1559" t="629" r="1784"/>
          <a:stretch>
            <a:fillRect/>
          </a:stretch>
        </p:blipFill>
        <p:spPr bwMode="auto">
          <a:xfrm>
            <a:off x="808794" y="1358092"/>
            <a:ext cx="4429156" cy="543005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9</a:t>
            </a:r>
            <a:endParaRPr lang="ru-RU" sz="2000" dirty="0">
              <a:solidFill>
                <a:srgbClr val="292A61"/>
              </a:solidFill>
            </a:endParaRPr>
          </a:p>
        </p:txBody>
      </p:sp>
      <p:sp>
        <p:nvSpPr>
          <p:cNvPr id="12" name="テキスト プレースホルダー 22"/>
          <p:cNvSpPr txBox="1">
            <a:spLocks/>
          </p:cNvSpPr>
          <p:nvPr/>
        </p:nvSpPr>
        <p:spPr>
          <a:xfrm>
            <a:off x="5929847" y="5430058"/>
            <a:ext cx="6260565" cy="515588"/>
          </a:xfrm>
          <a:prstGeom prst="rect">
            <a:avLst/>
          </a:prstGeom>
        </p:spPr>
        <p:txBody>
          <a:bodyPr vert="horz" lIns="108850" tIns="54425" rIns="108850" bIns="54425" rtlCol="0" anchor="t">
            <a:noAutofit/>
          </a:bodyPr>
          <a:lstStyle/>
          <a:p>
            <a:pPr marL="408188" marR="0" lvl="0" indent="-408188" algn="l" defTabSz="108850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100" b="0" i="0" u="none" strike="noStrike" kern="1200" cap="none" spc="80" normalizeH="0" noProof="0" dirty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инструменты пространственного развития: </a:t>
            </a:r>
            <a:endParaRPr kumimoji="1" lang="ja-JP" altLang="en-US" sz="2100" b="0" i="0" u="none" strike="noStrike" kern="1200" cap="none" spc="80" normalizeH="0" noProof="0" dirty="0">
              <a:ln>
                <a:noFill/>
              </a:ln>
              <a:solidFill>
                <a:srgbClr val="0000C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テキスト プレースホルダー 21"/>
          <p:cNvSpPr txBox="1">
            <a:spLocks/>
          </p:cNvSpPr>
          <p:nvPr/>
        </p:nvSpPr>
        <p:spPr>
          <a:xfrm>
            <a:off x="5853280" y="5858686"/>
            <a:ext cx="6323680" cy="1000902"/>
          </a:xfrm>
          <a:prstGeom prst="rect">
            <a:avLst/>
          </a:prstGeom>
        </p:spPr>
        <p:txBody>
          <a:bodyPr vert="horz" lIns="108850" tIns="54425" rIns="108850" bIns="54425" rtlCol="0" anchor="t">
            <a:noAutofit/>
          </a:bodyPr>
          <a:lstStyle/>
          <a:p>
            <a:pPr marL="268288" lvl="0" indent="-268288" algn="just">
              <a:lnSpc>
                <a:spcPct val="14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292A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8288" lvl="0" indent="-268288" algn="just">
              <a:lnSpc>
                <a:spcPct val="14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sz="1400" dirty="0" smtClean="0">
              <a:solidFill>
                <a:srgbClr val="292A61"/>
              </a:solidFill>
            </a:endParaRPr>
          </a:p>
          <a:p>
            <a:pPr marL="268288" lvl="0" indent="-268288" algn="just">
              <a:lnSpc>
                <a:spcPct val="140000"/>
              </a:lnSpc>
              <a:spcBef>
                <a:spcPct val="20000"/>
              </a:spcBef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292A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13169"/>
      </p:ext>
    </p:extLst>
  </p:cSld>
  <p:clrMapOvr>
    <a:masterClrMapping/>
  </p:clrMapOvr>
  <p:transition spd="slow" advTm="5464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5"/>
          </p:nvPr>
        </p:nvSpPr>
        <p:spPr>
          <a:xfrm>
            <a:off x="6286457" y="1500968"/>
            <a:ext cx="5599142" cy="646191"/>
          </a:xfrm>
        </p:spPr>
        <p:txBody>
          <a:bodyPr/>
          <a:lstStyle/>
          <a:p>
            <a:pPr>
              <a:buNone/>
            </a:pPr>
            <a:r>
              <a:rPr kumimoji="1" lang="ru-RU" altLang="ja-JP" sz="2600" dirty="0" smtClean="0">
                <a:solidFill>
                  <a:srgbClr val="0000CD"/>
                </a:solidFill>
              </a:rPr>
              <a:t>Челябинская агломерация</a:t>
            </a:r>
            <a:endParaRPr kumimoji="1" lang="ja-JP" altLang="en-US" sz="2600" dirty="0">
              <a:solidFill>
                <a:srgbClr val="0000CD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defTabSz="609570">
              <a:defRPr/>
            </a:pPr>
            <a:r>
              <a:rPr kumimoji="1" lang="ru-RU" altLang="ja-JP" sz="2000" dirty="0" smtClean="0">
                <a:solidFill>
                  <a:srgbClr val="002060"/>
                </a:solidFill>
              </a:rPr>
              <a:t>СЦЕНАРИЙ РАЗВИТИЯ АГЛОМЕРАЦИИ – ТЕХНОПОЛИС </a:t>
            </a:r>
            <a:endParaRPr kumimoji="1" lang="ru-RU" altLang="ja-JP" sz="2000" dirty="0">
              <a:solidFill>
                <a:srgbClr val="002060"/>
              </a:solidFill>
            </a:endParaRPr>
          </a:p>
        </p:txBody>
      </p:sp>
      <p:sp>
        <p:nvSpPr>
          <p:cNvPr id="11" name="テキスト プレースホルダー 22"/>
          <p:cNvSpPr txBox="1">
            <a:spLocks/>
          </p:cNvSpPr>
          <p:nvPr/>
        </p:nvSpPr>
        <p:spPr>
          <a:xfrm>
            <a:off x="6166645" y="2358224"/>
            <a:ext cx="5500726" cy="3929090"/>
          </a:xfrm>
          <a:prstGeom prst="rect">
            <a:avLst/>
          </a:prstGeom>
        </p:spPr>
        <p:txBody>
          <a:bodyPr vert="horz" lIns="108850" tIns="54425" rIns="108850" bIns="54425" rtlCol="0">
            <a:normAutofit lnSpcReduction="10000"/>
          </a:bodyPr>
          <a:lstStyle/>
          <a:p>
            <a:pPr marL="1588" marR="0" lvl="1" indent="-1588" algn="just" defTabSz="1088502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динамично развивающаяся территория с высоким промышленным, транспортным и инновационным потенциалом, характеризующаяся наличием благоприятных условий для развития человеческого капитала и производством конкурентоспособных товаров и услуг.</a:t>
            </a:r>
          </a:p>
          <a:p>
            <a:pPr marL="408188" marR="0" lvl="0" indent="-408188" algn="just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55613" marR="0" lvl="0" indent="-455613" algn="just" defTabSz="108850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ja-JP" sz="2100" b="0" i="0" u="none" strike="noStrike" kern="1200" cap="none" spc="200" normalizeH="0" baseline="0" noProof="0" dirty="0" smtClean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Перспективные специализации:</a:t>
            </a:r>
          </a:p>
          <a:p>
            <a:pPr marL="268288" marR="0" lvl="0" indent="-268288" algn="just" defTabSz="1088502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высокотехнологичные композиционные материалы</a:t>
            </a:r>
          </a:p>
          <a:p>
            <a:pPr marL="268288" marR="0" lvl="0" indent="-268288" algn="just" defTabSz="1088502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транспортное машиностроение</a:t>
            </a:r>
          </a:p>
          <a:p>
            <a:pPr marL="268288" marR="0" lvl="0" indent="-268288" algn="just" defTabSz="1088502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приборостроение</a:t>
            </a:r>
          </a:p>
          <a:p>
            <a:pPr marL="268288" marR="0" lvl="0" indent="-268288" algn="just" defTabSz="1088502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инновационное оборудование для АПК</a:t>
            </a:r>
          </a:p>
          <a:p>
            <a:pPr marL="268288" marR="0" lvl="0" indent="-268288" algn="just" defTabSz="1088502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информационные системы,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92A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кибербезопасность</a:t>
            </a:r>
            <a:endParaRPr kumimoji="0" lang="ja-JP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292A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622754" y="277457"/>
            <a:ext cx="7611273" cy="402301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lvl="0" defTabSz="914309">
              <a:spcBef>
                <a:spcPct val="0"/>
              </a:spcBef>
              <a:defRPr/>
            </a:pPr>
            <a:r>
              <a:rPr lang="ru-RU" altLang="ja-JP" sz="1900" b="1" spc="200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КЛЮЧЕВЫЕ ХАРАКТЕРИСТИКИ И ВОЗМОЖНОСТИ РАЗВИТИЯ</a:t>
            </a:r>
            <a:endParaRPr lang="ru-RU" altLang="ja-JP" sz="1900" b="1" spc="200" dirty="0">
              <a:solidFill>
                <a:srgbClr val="0C0CC6"/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853" y="1654289"/>
            <a:ext cx="2428891" cy="35548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kumimoji="1" lang="ru-RU" altLang="ja-JP" sz="2600" spc="400" dirty="0" smtClean="0">
                <a:solidFill>
                  <a:srgbClr val="0000CD"/>
                </a:solidFill>
                <a:latin typeface="+mj-lt"/>
              </a:rPr>
              <a:t>Технополис: </a:t>
            </a:r>
          </a:p>
          <a:p>
            <a:pPr marL="266700" indent="-2667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модернизация промышленности</a:t>
            </a:r>
          </a:p>
          <a:p>
            <a:pPr marL="266700" indent="-2667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формирование и развитие научно-производственных комплексов, с учетом перспективных специализаций агломерации</a:t>
            </a:r>
          </a:p>
          <a:p>
            <a:pPr marL="266700" indent="-2667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модернизация городской среды</a:t>
            </a:r>
          </a:p>
          <a:p>
            <a:pPr marL="266700" indent="-266700" algn="just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292A61"/>
                </a:solidFill>
              </a:rPr>
              <a:t>нормализация экологии</a:t>
            </a:r>
          </a:p>
          <a:p>
            <a:pPr lvl="0"/>
            <a:endParaRPr lang="ru-RU" sz="1400" dirty="0" smtClean="0">
              <a:solidFill>
                <a:srgbClr val="292A6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rcRect l="32253" t="15158" r="33676"/>
          <a:stretch>
            <a:fillRect/>
          </a:stretch>
        </p:blipFill>
        <p:spPr>
          <a:xfrm>
            <a:off x="2594744" y="2286786"/>
            <a:ext cx="3357586" cy="43982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rcRect l="32253" t="121" r="33676" b="90233"/>
          <a:stretch>
            <a:fillRect/>
          </a:stretch>
        </p:blipFill>
        <p:spPr>
          <a:xfrm>
            <a:off x="2594744" y="1643844"/>
            <a:ext cx="3357586" cy="500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11</a:t>
            </a:r>
            <a:endParaRPr lang="ru-RU" sz="2000" dirty="0">
              <a:solidFill>
                <a:srgbClr val="292A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ponkinaao\Documents\Работа\Агломерация\схъемы\1\Челябинская агломерация Территория.jpg"/>
          <p:cNvPicPr>
            <a:picLocks noChangeAspect="1" noChangeArrowheads="1"/>
          </p:cNvPicPr>
          <p:nvPr/>
        </p:nvPicPr>
        <p:blipFill rotWithShape="1">
          <a:blip r:embed="rId3" cstate="print"/>
          <a:srcRect t="12558" r="2990"/>
          <a:stretch/>
        </p:blipFill>
        <p:spPr bwMode="auto">
          <a:xfrm>
            <a:off x="3530635" y="1777030"/>
            <a:ext cx="4636273" cy="4983441"/>
          </a:xfrm>
          <a:prstGeom prst="rect">
            <a:avLst/>
          </a:prstGeom>
          <a:noFill/>
        </p:spPr>
      </p:pic>
      <p:pic>
        <p:nvPicPr>
          <p:cNvPr id="1027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/>
          <a:srcRect l="37489" t="36599" r="37702" b="38592"/>
          <a:stretch>
            <a:fillRect/>
          </a:stretch>
        </p:blipFill>
        <p:spPr bwMode="auto">
          <a:xfrm>
            <a:off x="5952331" y="3929860"/>
            <a:ext cx="285753" cy="285752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6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/>
          <a:srcRect l="37489" t="36599" r="37702" b="38592"/>
          <a:stretch>
            <a:fillRect/>
          </a:stretch>
        </p:blipFill>
        <p:spPr bwMode="auto">
          <a:xfrm>
            <a:off x="5880892" y="4429926"/>
            <a:ext cx="285753" cy="285752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7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/>
          <a:srcRect l="37489" t="36599" r="37702" b="38592"/>
          <a:stretch>
            <a:fillRect/>
          </a:stretch>
        </p:blipFill>
        <p:spPr bwMode="auto">
          <a:xfrm>
            <a:off x="5309388" y="3858422"/>
            <a:ext cx="285753" cy="285752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2" name="Picture 3" descr="C:\Users\ponkinaao\Documents\Работа\Агломерация\схъемы\1\кластер.png"/>
          <p:cNvPicPr>
            <a:picLocks noChangeAspect="1" noChangeArrowheads="1"/>
          </p:cNvPicPr>
          <p:nvPr/>
        </p:nvPicPr>
        <p:blipFill>
          <a:blip r:embed="rId5" cstate="print"/>
          <a:srcRect l="24001" t="24001" r="15996" b="27997"/>
          <a:stretch>
            <a:fillRect/>
          </a:stretch>
        </p:blipFill>
        <p:spPr bwMode="auto">
          <a:xfrm>
            <a:off x="5666578" y="4001298"/>
            <a:ext cx="357190" cy="285752"/>
          </a:xfrm>
          <a:prstGeom prst="rect">
            <a:avLst/>
          </a:prstGeom>
          <a:noFill/>
        </p:spPr>
      </p:pic>
      <p:pic>
        <p:nvPicPr>
          <p:cNvPr id="23" name="Picture 3" descr="C:\Users\ponkinaao\Documents\Работа\Агломерация\схъемы\1\кластер.png"/>
          <p:cNvPicPr>
            <a:picLocks noChangeAspect="1" noChangeArrowheads="1"/>
          </p:cNvPicPr>
          <p:nvPr/>
        </p:nvPicPr>
        <p:blipFill>
          <a:blip r:embed="rId5" cstate="print"/>
          <a:srcRect l="24001" t="24001" r="15996" b="27997"/>
          <a:stretch>
            <a:fillRect/>
          </a:stretch>
        </p:blipFill>
        <p:spPr bwMode="auto">
          <a:xfrm>
            <a:off x="5738016" y="4644240"/>
            <a:ext cx="357190" cy="285752"/>
          </a:xfrm>
          <a:prstGeom prst="rect">
            <a:avLst/>
          </a:prstGeom>
          <a:noFill/>
        </p:spPr>
      </p:pic>
      <p:pic>
        <p:nvPicPr>
          <p:cNvPr id="24" name="Picture 3" descr="C:\Users\ponkinaao\Documents\Работа\Агломерация\схъемы\1\кластер.png"/>
          <p:cNvPicPr>
            <a:picLocks noChangeAspect="1" noChangeArrowheads="1"/>
          </p:cNvPicPr>
          <p:nvPr/>
        </p:nvPicPr>
        <p:blipFill>
          <a:blip r:embed="rId5" cstate="print"/>
          <a:srcRect l="24001" t="24001" r="15996" b="27997"/>
          <a:stretch>
            <a:fillRect/>
          </a:stretch>
        </p:blipFill>
        <p:spPr bwMode="auto">
          <a:xfrm>
            <a:off x="5595140" y="5430058"/>
            <a:ext cx="357190" cy="285752"/>
          </a:xfrm>
          <a:prstGeom prst="rect">
            <a:avLst/>
          </a:prstGeom>
          <a:noFill/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C266C4AE-8917-4627-BD40-ADB0174611D0}"/>
              </a:ext>
            </a:extLst>
          </p:cNvPr>
          <p:cNvSpPr/>
          <p:nvPr/>
        </p:nvSpPr>
        <p:spPr>
          <a:xfrm>
            <a:off x="9396764" y="878487"/>
            <a:ext cx="2795238" cy="507388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Оценка прироста ВРП  80,9 млрд. рублей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2E4C3-B118-4539-9F17-7C5A144AB7C0}"/>
              </a:ext>
            </a:extLst>
          </p:cNvPr>
          <p:cNvSpPr/>
          <p:nvPr/>
        </p:nvSpPr>
        <p:spPr>
          <a:xfrm>
            <a:off x="-1" y="878489"/>
            <a:ext cx="9452794" cy="507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1" algn="just"/>
            <a:r>
              <a:rPr lang="ru-RU" sz="1700" dirty="0">
                <a:solidFill>
                  <a:srgbClr val="292A61"/>
                </a:solidFill>
              </a:rPr>
              <a:t>МЕХАНИЗМЫ РЕАЛИЗАЦИИ СТРАТЕГИИ ПРОСТРАНСТВЕННОГО РАЗВИТИЯ </a:t>
            </a:r>
            <a:endParaRPr lang="ru-RU" altLang="ru-RU" sz="1700" dirty="0">
              <a:solidFill>
                <a:srgbClr val="292A6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169634D-B5D0-44AE-8631-087C936887A2}"/>
              </a:ext>
            </a:extLst>
          </p:cNvPr>
          <p:cNvSpPr txBox="1">
            <a:spLocks/>
          </p:cNvSpPr>
          <p:nvPr/>
        </p:nvSpPr>
        <p:spPr>
          <a:xfrm>
            <a:off x="523043" y="286523"/>
            <a:ext cx="9321677" cy="437695"/>
          </a:xfrm>
          <a:prstGeom prst="rect">
            <a:avLst/>
          </a:prstGeom>
          <a:noFill/>
        </p:spPr>
        <p:txBody>
          <a:bodyPr vert="horz" wrap="none" lIns="108850" tIns="54425" rIns="108850" bIns="54425" rtlCol="0" anchor="ctr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Задача</a:t>
            </a:r>
            <a:r>
              <a:rPr kumimoji="0" lang="ru-RU" sz="2130" b="1" i="0" u="none" strike="noStrike" kern="1200" cap="none" spc="0" normalizeH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2: </a:t>
            </a:r>
            <a:r>
              <a:rPr kumimoji="0" lang="ru-RU" sz="213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CC6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ИННОВАЦИОННОЕ РАЗВИТИЕ</a:t>
            </a:r>
            <a:r>
              <a:rPr lang="ru-RU" sz="2130" b="1" dirty="0" smtClean="0">
                <a:solidFill>
                  <a:srgbClr val="0C0CC6"/>
                </a:solidFill>
                <a:latin typeface="Arial Narrow" panose="020B0606020202030204" pitchFamily="34" charset="0"/>
                <a:ea typeface="+mj-ea"/>
                <a:cs typeface="+mj-cs"/>
              </a:rPr>
              <a:t> ТЕРРИТОРИЙ ЭКОНОМИЧЕСКОЙ ЗОНЫ </a:t>
            </a:r>
            <a:endParaRPr kumimoji="0" lang="ru-RU" sz="2130" b="1" i="0" u="none" strike="noStrike" kern="1200" cap="none" spc="0" normalizeH="0" baseline="0" noProof="0" dirty="0" smtClean="0">
              <a:ln>
                <a:noFill/>
              </a:ln>
              <a:solidFill>
                <a:srgbClr val="0C0CC6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9" name="Выноска 2 (с границей) 8"/>
          <p:cNvSpPr/>
          <p:nvPr/>
        </p:nvSpPr>
        <p:spPr>
          <a:xfrm>
            <a:off x="8309785" y="1773610"/>
            <a:ext cx="3714776" cy="432048"/>
          </a:xfrm>
          <a:prstGeom prst="accentCallout2">
            <a:avLst>
              <a:gd name="adj1" fmla="val 52212"/>
              <a:gd name="adj2" fmla="val -3073"/>
              <a:gd name="adj3" fmla="val 53007"/>
              <a:gd name="adj4" fmla="val -21058"/>
              <a:gd name="adj5" fmla="val 182332"/>
              <a:gd name="adj6" fmla="val -25795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строительство промышленного комплекса по производству строительных материалов – пеностекла</a:t>
            </a:r>
            <a:endParaRPr kumimoji="1" lang="ru-RU" altLang="ja-JP" sz="1300" spc="200" dirty="0">
              <a:solidFill>
                <a:srgbClr val="292A61"/>
              </a:solidFill>
              <a:latin typeface="+mj-lt"/>
            </a:endParaRPr>
          </a:p>
        </p:txBody>
      </p:sp>
      <p:sp>
        <p:nvSpPr>
          <p:cNvPr id="10" name="Выноска 2 (с границей) 9"/>
          <p:cNvSpPr/>
          <p:nvPr/>
        </p:nvSpPr>
        <p:spPr>
          <a:xfrm flipH="1">
            <a:off x="71438" y="5572934"/>
            <a:ext cx="3380561" cy="785818"/>
          </a:xfrm>
          <a:prstGeom prst="accentCallout2">
            <a:avLst>
              <a:gd name="adj1" fmla="val 35878"/>
              <a:gd name="adj2" fmla="val -1084"/>
              <a:gd name="adj3" fmla="val 1973"/>
              <a:gd name="adj4" fmla="val -19768"/>
              <a:gd name="adj5" fmla="val 11718"/>
              <a:gd name="adj6" fmla="val -6673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altLang="ja-JP" sz="1200" dirty="0" smtClean="0">
                <a:solidFill>
                  <a:srgbClr val="292A61"/>
                </a:solidFill>
              </a:rPr>
              <a:t> </a:t>
            </a:r>
            <a:r>
              <a:rPr lang="ru-RU" altLang="ja-JP" sz="1300" dirty="0" smtClean="0">
                <a:solidFill>
                  <a:srgbClr val="292A61"/>
                </a:solidFill>
              </a:rPr>
              <a:t>формирование и развитие кластера производства деталей и узлов дорожных, строительных и сельскохозяйственных машин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строительство завода металлоконструкций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13" name="Выноска 2 (с границей) 12"/>
          <p:cNvSpPr/>
          <p:nvPr/>
        </p:nvSpPr>
        <p:spPr>
          <a:xfrm flipH="1">
            <a:off x="94415" y="4572802"/>
            <a:ext cx="3286148" cy="857256"/>
          </a:xfrm>
          <a:prstGeom prst="accentCallout2">
            <a:avLst>
              <a:gd name="adj1" fmla="val 54212"/>
              <a:gd name="adj2" fmla="val -2493"/>
              <a:gd name="adj3" fmla="val 55896"/>
              <a:gd name="adj4" fmla="val -18826"/>
              <a:gd name="adj5" fmla="val 124526"/>
              <a:gd name="adj6" fmla="val -46317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строительство </a:t>
            </a: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завода по производству компонентов и готовых промышленных эмульсионных взрывчатых веществ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Выноска 2 (с границей) 18"/>
          <p:cNvSpPr/>
          <p:nvPr/>
        </p:nvSpPr>
        <p:spPr>
          <a:xfrm>
            <a:off x="8309785" y="2429662"/>
            <a:ext cx="3643338" cy="2357454"/>
          </a:xfrm>
          <a:prstGeom prst="accentCallout2">
            <a:avLst>
              <a:gd name="adj1" fmla="val 80797"/>
              <a:gd name="adj2" fmla="val -3254"/>
              <a:gd name="adj3" fmla="val 87399"/>
              <a:gd name="adj4" fmla="val -13959"/>
              <a:gd name="adj5" fmla="val 83561"/>
              <a:gd name="adj6" fmla="val -61387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Bef>
                <a:spcPts val="600"/>
              </a:spcBef>
            </a:pPr>
            <a:r>
              <a:rPr lang="ru-RU" altLang="ja-JP" sz="1200" dirty="0" smtClean="0">
                <a:solidFill>
                  <a:srgbClr val="292A61"/>
                </a:solidFill>
              </a:rPr>
              <a:t>- </a:t>
            </a:r>
            <a:r>
              <a:rPr lang="ru-RU" altLang="ja-JP" sz="1300" dirty="0" smtClean="0">
                <a:solidFill>
                  <a:srgbClr val="292A61"/>
                </a:solidFill>
              </a:rPr>
              <a:t>формирование и развитие кластера по производству трубопроводной арматуры (        )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формирование и развитие кластера транспортного машиностроения и приводной техники  (          )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строительство центра </a:t>
            </a:r>
            <a:r>
              <a:rPr lang="en-US" sz="1300" dirty="0" smtClean="0">
                <a:solidFill>
                  <a:srgbClr val="292A61"/>
                </a:solidFill>
              </a:rPr>
              <a:t>IT</a:t>
            </a:r>
            <a:r>
              <a:rPr lang="ru-RU" sz="1300" dirty="0" smtClean="0">
                <a:solidFill>
                  <a:srgbClr val="292A61"/>
                </a:solidFill>
              </a:rPr>
              <a:t> технологий «СКОЛКОВО»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формирование научно-производственного комплекса утилизации отходов производства и потребления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292A61"/>
                </a:solidFill>
              </a:rPr>
              <a:t> развитие индустриального парка «</a:t>
            </a:r>
            <a:r>
              <a:rPr lang="ru-RU" sz="1300" dirty="0" err="1" smtClean="0">
                <a:solidFill>
                  <a:srgbClr val="292A61"/>
                </a:solidFill>
              </a:rPr>
              <a:t>Станкомаш</a:t>
            </a:r>
            <a:r>
              <a:rPr lang="ru-RU" sz="1300" dirty="0" smtClean="0">
                <a:solidFill>
                  <a:srgbClr val="292A61"/>
                </a:solidFill>
              </a:rPr>
              <a:t>» (       )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создание </a:t>
            </a:r>
            <a:r>
              <a:rPr kumimoji="1" lang="ru-RU" altLang="ja-JP" sz="1300" dirty="0" err="1" smtClean="0">
                <a:solidFill>
                  <a:schemeClr val="tx2">
                    <a:lumMod val="75000"/>
                  </a:schemeClr>
                </a:solidFill>
              </a:rPr>
              <a:t>технополиса</a:t>
            </a: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«Сигнал» (        )</a:t>
            </a:r>
          </a:p>
          <a:p>
            <a:pPr algn="just">
              <a:buFontTx/>
              <a:buChar char="-"/>
            </a:pPr>
            <a:r>
              <a:rPr kumimoji="1" lang="ru-RU" sz="1300" dirty="0" smtClean="0">
                <a:solidFill>
                  <a:schemeClr val="tx2">
                    <a:lumMod val="75000"/>
                  </a:schemeClr>
                </a:solidFill>
              </a:rPr>
              <a:t> строительство предприятия по малотоннажному производству сжиженного  природного газа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Выноска 2 (с границей) 20"/>
          <p:cNvSpPr/>
          <p:nvPr/>
        </p:nvSpPr>
        <p:spPr>
          <a:xfrm flipH="1">
            <a:off x="94415" y="2358224"/>
            <a:ext cx="3286148" cy="2000264"/>
          </a:xfrm>
          <a:prstGeom prst="accentCallout2">
            <a:avLst>
              <a:gd name="adj1" fmla="val 83094"/>
              <a:gd name="adj2" fmla="val -2493"/>
              <a:gd name="adj3" fmla="val 112846"/>
              <a:gd name="adj4" fmla="val -21722"/>
              <a:gd name="adj5" fmla="val 117083"/>
              <a:gd name="adj6" fmla="val -52565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endParaRPr lang="ru-RU" altLang="ja-JP" sz="1200" b="1" spc="200" dirty="0" smtClean="0">
              <a:solidFill>
                <a:srgbClr val="292A6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altLang="ja-JP" sz="1200" dirty="0" smtClean="0">
                <a:solidFill>
                  <a:srgbClr val="292A61"/>
                </a:solidFill>
              </a:rPr>
              <a:t>- </a:t>
            </a:r>
            <a:r>
              <a:rPr lang="ru-RU" altLang="ja-JP" sz="1300" dirty="0" smtClean="0">
                <a:solidFill>
                  <a:srgbClr val="292A61"/>
                </a:solidFill>
              </a:rPr>
              <a:t>строительство горно-обогатительного комбината на месторождении «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Томинское</a:t>
            </a:r>
            <a:r>
              <a:rPr lang="ru-RU" altLang="ja-JP" sz="1300" dirty="0" smtClean="0">
                <a:solidFill>
                  <a:srgbClr val="292A61"/>
                </a:solidFill>
              </a:rPr>
              <a:t>»</a:t>
            </a:r>
          </a:p>
          <a:p>
            <a:pPr algn="just">
              <a:buFontTx/>
              <a:buChar char="-"/>
            </a:pPr>
            <a:r>
              <a:rPr lang="ru-RU" altLang="ja-JP" sz="1300" dirty="0" smtClean="0">
                <a:solidFill>
                  <a:srgbClr val="292A61"/>
                </a:solidFill>
              </a:rPr>
              <a:t> формирование и развитие индустриального парка «Малая Сосновка» (        )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kumimoji="1" lang="ru-RU" altLang="ja-JP" sz="1300" dirty="0" smtClean="0">
                <a:solidFill>
                  <a:srgbClr val="292A61"/>
                </a:solidFill>
              </a:rPr>
              <a:t>- </a:t>
            </a: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строительство участка </a:t>
            </a:r>
            <a:r>
              <a:rPr kumimoji="1" lang="ru-RU" altLang="ja-JP" sz="1300" dirty="0" err="1" smtClean="0">
                <a:solidFill>
                  <a:schemeClr val="tx2">
                    <a:lumMod val="75000"/>
                  </a:schemeClr>
                </a:solidFill>
              </a:rPr>
              <a:t>прототипирования</a:t>
            </a: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печатных плат и участка точной механики</a:t>
            </a:r>
          </a:p>
          <a:p>
            <a:pPr algn="just">
              <a:buFontTx/>
              <a:buChar char="-"/>
            </a:pPr>
            <a:r>
              <a:rPr kumimoji="1" lang="ru-RU" altLang="ja-JP" sz="1300" dirty="0" smtClean="0">
                <a:solidFill>
                  <a:schemeClr val="tx2">
                    <a:lumMod val="75000"/>
                  </a:schemeClr>
                </a:solidFill>
              </a:rPr>
              <a:t> строительство предприятия по производству нитей, веревок, шнуров, фалов, канатов</a:t>
            </a:r>
          </a:p>
          <a:p>
            <a:pPr algn="just">
              <a:buFontTx/>
              <a:buChar char="-"/>
            </a:pPr>
            <a:r>
              <a:rPr kumimoji="1" lang="ru-RU" sz="1300" dirty="0" smtClean="0">
                <a:solidFill>
                  <a:schemeClr val="tx2">
                    <a:lumMod val="75000"/>
                  </a:schemeClr>
                </a:solidFill>
              </a:rPr>
              <a:t> строительство центра по хранению и переработке овощей «Оптимум»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Выноска 2 (с границей) 25"/>
          <p:cNvSpPr/>
          <p:nvPr/>
        </p:nvSpPr>
        <p:spPr>
          <a:xfrm flipH="1">
            <a:off x="94414" y="1777030"/>
            <a:ext cx="3214710" cy="428628"/>
          </a:xfrm>
          <a:prstGeom prst="accentCallout2">
            <a:avLst>
              <a:gd name="adj1" fmla="val 87539"/>
              <a:gd name="adj2" fmla="val -4864"/>
              <a:gd name="adj3" fmla="val 83709"/>
              <a:gd name="adj4" fmla="val -24331"/>
              <a:gd name="adj5" fmla="val 339629"/>
              <a:gd name="adj6" fmla="val -54693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>
              <a:spcAft>
                <a:spcPts val="600"/>
              </a:spcAft>
            </a:pPr>
            <a:r>
              <a:rPr lang="ru-RU" altLang="ja-JP" sz="1300" dirty="0" smtClean="0">
                <a:solidFill>
                  <a:srgbClr val="292A61"/>
                </a:solidFill>
              </a:rPr>
              <a:t>строительство очистных сооружений канализации </a:t>
            </a:r>
            <a:br>
              <a:rPr lang="ru-RU" altLang="ja-JP" sz="1300" dirty="0" smtClean="0">
                <a:solidFill>
                  <a:srgbClr val="292A61"/>
                </a:solidFill>
              </a:rPr>
            </a:br>
            <a:r>
              <a:rPr lang="ru-RU" altLang="ja-JP" sz="1300" dirty="0" smtClean="0">
                <a:solidFill>
                  <a:srgbClr val="292A61"/>
                </a:solidFill>
              </a:rPr>
              <a:t> п.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Ишалино</a:t>
            </a:r>
            <a:endParaRPr lang="ru-RU" altLang="ja-JP" sz="1300" dirty="0">
              <a:solidFill>
                <a:srgbClr val="292A61"/>
              </a:solidFill>
            </a:endParaRPr>
          </a:p>
        </p:txBody>
      </p:sp>
      <p:sp>
        <p:nvSpPr>
          <p:cNvPr id="28" name="Выноска 2 (с границей) 27"/>
          <p:cNvSpPr/>
          <p:nvPr/>
        </p:nvSpPr>
        <p:spPr>
          <a:xfrm>
            <a:off x="8309785" y="6001562"/>
            <a:ext cx="3643338" cy="571504"/>
          </a:xfrm>
          <a:prstGeom prst="accentCallout2">
            <a:avLst>
              <a:gd name="adj1" fmla="val 37545"/>
              <a:gd name="adj2" fmla="val -2493"/>
              <a:gd name="adj3" fmla="val 42341"/>
              <a:gd name="adj4" fmla="val -21637"/>
              <a:gd name="adj5" fmla="val -139815"/>
              <a:gd name="adj6" fmla="val -6780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модернизация производства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строительныхх</a:t>
            </a:r>
            <a:r>
              <a:rPr lang="ru-RU" altLang="ja-JP" sz="1300" dirty="0" smtClean="0">
                <a:solidFill>
                  <a:srgbClr val="292A61"/>
                </a:solidFill>
              </a:rPr>
              <a:t> материалов ООО «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Дюккерхофф</a:t>
            </a:r>
            <a:r>
              <a:rPr lang="ru-RU" altLang="ja-JP" sz="1300" dirty="0" smtClean="0">
                <a:solidFill>
                  <a:srgbClr val="292A61"/>
                </a:solidFill>
              </a:rPr>
              <a:t> 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КоркиноЦемент</a:t>
            </a:r>
            <a:r>
              <a:rPr lang="ru-RU" altLang="ja-JP" sz="1300" dirty="0" smtClean="0">
                <a:solidFill>
                  <a:srgbClr val="292A61"/>
                </a:solidFill>
              </a:rPr>
              <a:t>»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9" name="Выноска 2 (с границей) 28"/>
          <p:cNvSpPr/>
          <p:nvPr/>
        </p:nvSpPr>
        <p:spPr>
          <a:xfrm>
            <a:off x="8309785" y="5001430"/>
            <a:ext cx="3643338" cy="714380"/>
          </a:xfrm>
          <a:prstGeom prst="accentCallout2">
            <a:avLst>
              <a:gd name="adj1" fmla="val 37545"/>
              <a:gd name="adj2" fmla="val -2493"/>
              <a:gd name="adj3" fmla="val 42341"/>
              <a:gd name="adj4" fmla="val -21637"/>
              <a:gd name="adj5" fmla="val -51210"/>
              <a:gd name="adj6" fmla="val -54036"/>
            </a:avLst>
          </a:prstGeom>
          <a:noFill/>
          <a:ln w="19050">
            <a:solidFill>
              <a:srgbClr val="292A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just"/>
            <a:r>
              <a:rPr lang="ru-RU" altLang="ja-JP" sz="1300" dirty="0" smtClean="0">
                <a:solidFill>
                  <a:srgbClr val="292A61"/>
                </a:solidFill>
              </a:rPr>
              <a:t>создание производственного комплекса по выпуску полимерных изделий и освоения производства мягких контейнеров («</a:t>
            </a:r>
            <a:r>
              <a:rPr lang="ru-RU" altLang="ja-JP" sz="1300" dirty="0" err="1" smtClean="0">
                <a:solidFill>
                  <a:srgbClr val="292A61"/>
                </a:solidFill>
              </a:rPr>
              <a:t>Интерпак-М</a:t>
            </a:r>
            <a:r>
              <a:rPr lang="ru-RU" altLang="ja-JP" sz="1300" dirty="0" smtClean="0">
                <a:solidFill>
                  <a:srgbClr val="292A61"/>
                </a:solidFill>
              </a:rPr>
              <a:t>»)</a:t>
            </a:r>
            <a:endParaRPr lang="ru-RU" sz="13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5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6" cstate="print"/>
          <a:srcRect l="37489" t="36599" r="37702" b="38592"/>
          <a:stretch>
            <a:fillRect/>
          </a:stretch>
        </p:blipFill>
        <p:spPr bwMode="auto">
          <a:xfrm>
            <a:off x="10561411" y="4151584"/>
            <a:ext cx="214315" cy="21431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7" name="Picture 3" descr="C:\Users\ponkinaao\Documents\Работа\Агломерация\схъемы\1\кластер.png"/>
          <p:cNvPicPr>
            <a:picLocks noChangeAspect="1" noChangeArrowheads="1"/>
          </p:cNvPicPr>
          <p:nvPr/>
        </p:nvPicPr>
        <p:blipFill>
          <a:blip r:embed="rId5" cstate="print"/>
          <a:srcRect l="24001" t="24001" r="15996" b="27997"/>
          <a:stretch>
            <a:fillRect/>
          </a:stretch>
        </p:blipFill>
        <p:spPr bwMode="auto">
          <a:xfrm>
            <a:off x="10058496" y="2637706"/>
            <a:ext cx="357190" cy="285752"/>
          </a:xfrm>
          <a:prstGeom prst="rect">
            <a:avLst/>
          </a:prstGeom>
          <a:noFill/>
        </p:spPr>
      </p:pic>
      <p:pic>
        <p:nvPicPr>
          <p:cNvPr id="30" name="Picture 3" descr="C:\Users\ponkinaao\Documents\Работа\Агломерация\схъемы\1\кластер.png"/>
          <p:cNvPicPr>
            <a:picLocks noChangeAspect="1" noChangeArrowheads="1"/>
          </p:cNvPicPr>
          <p:nvPr/>
        </p:nvPicPr>
        <p:blipFill>
          <a:blip r:embed="rId5" cstate="print"/>
          <a:srcRect l="24001" t="24001" r="15996" b="27997"/>
          <a:stretch>
            <a:fillRect/>
          </a:stretch>
        </p:blipFill>
        <p:spPr bwMode="auto">
          <a:xfrm>
            <a:off x="10850584" y="2997746"/>
            <a:ext cx="357190" cy="285752"/>
          </a:xfrm>
          <a:prstGeom prst="rect">
            <a:avLst/>
          </a:prstGeom>
          <a:noFill/>
        </p:spPr>
      </p:pic>
      <p:pic>
        <p:nvPicPr>
          <p:cNvPr id="31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6" cstate="print"/>
          <a:srcRect l="37489" t="36599" r="37702" b="38592"/>
          <a:stretch>
            <a:fillRect/>
          </a:stretch>
        </p:blipFill>
        <p:spPr bwMode="auto">
          <a:xfrm>
            <a:off x="1414686" y="2997746"/>
            <a:ext cx="214315" cy="214314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32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6" cstate="print"/>
          <a:srcRect l="37489" t="36599" r="37702" b="38592"/>
          <a:stretch>
            <a:fillRect/>
          </a:stretch>
        </p:blipFill>
        <p:spPr bwMode="auto">
          <a:xfrm>
            <a:off x="11497515" y="3858422"/>
            <a:ext cx="214315" cy="214314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2" name="TextBox 1"/>
          <p:cNvSpPr txBox="1"/>
          <p:nvPr/>
        </p:nvSpPr>
        <p:spPr>
          <a:xfrm>
            <a:off x="2577239" y="1341562"/>
            <a:ext cx="6317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292A61"/>
                </a:solidFill>
              </a:rPr>
              <a:t>МЕЖРЕГИОНАЛЬНЫЕ И МЕЖМУНИЦИПАЛЬНЫЕ ПРОЕКТЫ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207774" y="6310114"/>
            <a:ext cx="6480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92A61"/>
                </a:solidFill>
              </a:rPr>
              <a:t>14</a:t>
            </a:r>
            <a:endParaRPr lang="ru-RU" sz="2000" dirty="0">
              <a:solidFill>
                <a:srgbClr val="292A61"/>
              </a:solidFill>
            </a:endParaRPr>
          </a:p>
        </p:txBody>
      </p:sp>
      <p:pic>
        <p:nvPicPr>
          <p:cNvPr id="34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/>
          <a:srcRect l="37489" t="36599" r="37702" b="38592"/>
          <a:stretch>
            <a:fillRect/>
          </a:stretch>
        </p:blipFill>
        <p:spPr bwMode="auto">
          <a:xfrm>
            <a:off x="3666314" y="6430190"/>
            <a:ext cx="285753" cy="285752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35" name="TextBox 34"/>
          <p:cNvSpPr txBox="1"/>
          <p:nvPr/>
        </p:nvSpPr>
        <p:spPr>
          <a:xfrm>
            <a:off x="4023504" y="6438943"/>
            <a:ext cx="3340979" cy="27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92A61"/>
                </a:solidFill>
              </a:rPr>
              <a:t>- планируемый к созданию индустриальный парк</a:t>
            </a:r>
            <a:endParaRPr lang="ru-RU" sz="1200" b="1" dirty="0">
              <a:solidFill>
                <a:srgbClr val="292A61"/>
              </a:solidFill>
            </a:endParaRPr>
          </a:p>
        </p:txBody>
      </p:sp>
      <p:pic>
        <p:nvPicPr>
          <p:cNvPr id="36" name="Picture 3" descr="C:\Users\ponkinaao\Documents\Работа\Агломерация\схъемы\1\ТЛК.png"/>
          <p:cNvPicPr>
            <a:picLocks noChangeAspect="1" noChangeArrowheads="1"/>
          </p:cNvPicPr>
          <p:nvPr/>
        </p:nvPicPr>
        <p:blipFill>
          <a:blip r:embed="rId4"/>
          <a:srcRect l="37489" t="36599" r="37702" b="38592"/>
          <a:stretch>
            <a:fillRect/>
          </a:stretch>
        </p:blipFill>
        <p:spPr bwMode="auto">
          <a:xfrm>
            <a:off x="3666314" y="6073000"/>
            <a:ext cx="285753" cy="285752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37" name="TextBox 36"/>
          <p:cNvSpPr txBox="1"/>
          <p:nvPr/>
        </p:nvSpPr>
        <p:spPr>
          <a:xfrm>
            <a:off x="4023504" y="6144438"/>
            <a:ext cx="2331087" cy="27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292A61"/>
                </a:solidFill>
              </a:rPr>
              <a:t>- </a:t>
            </a:r>
            <a:r>
              <a:rPr lang="ru-RU" sz="1200" b="1" dirty="0" err="1" smtClean="0">
                <a:solidFill>
                  <a:srgbClr val="292A61"/>
                </a:solidFill>
              </a:rPr>
              <a:t>созданый</a:t>
            </a:r>
            <a:r>
              <a:rPr lang="ru-RU" sz="1200" b="1" dirty="0" smtClean="0">
                <a:solidFill>
                  <a:srgbClr val="292A61"/>
                </a:solidFill>
              </a:rPr>
              <a:t> индустриальный парк</a:t>
            </a:r>
            <a:endParaRPr lang="ru-RU" sz="1200" b="1" dirty="0">
              <a:solidFill>
                <a:srgbClr val="292A6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10267</TotalTime>
  <Words>5977</Words>
  <Application>Microsoft Office PowerPoint</Application>
  <PresentationFormat>Произвольный</PresentationFormat>
  <Paragraphs>918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Tahoma</vt:lpstr>
      <vt:lpstr>Times New Roman</vt:lpstr>
      <vt:lpstr>Тема Office</vt:lpstr>
      <vt:lpstr>Специальное оформление</vt:lpstr>
      <vt:lpstr>Презентация PowerPoint</vt:lpstr>
      <vt:lpstr>ОСНОВНЫЕ НАПРАВЛЕНИЯ И МЕХАНИЗМЫ ПРОСТРАНСТВЕННОГО РАЗВИТИЯ</vt:lpstr>
      <vt:lpstr>Презентация PowerPoint</vt:lpstr>
      <vt:lpstr>Презентация PowerPoint</vt:lpstr>
      <vt:lpstr>СЦЕНАРИИ ПРОСТРАНСТВЕННОГО РАЗВИТИЯ ЧЕЛЯБИНСКОЙ ОБЛАСТИ </vt:lpstr>
      <vt:lpstr>Презентация PowerPoint</vt:lpstr>
      <vt:lpstr>ИНСТРУМЕНТЫ ПРОСТРАНСТВЕННОГО РАЗВИТИЯ ЧЕЛЯБИНСКОЙ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МЕХАНИЗМЫ РЕАЛИЗАЦИИ СТРАТЕГИИ ПРОСТРАНСТВЕННОГО РАЗВИТИЯ</vt:lpstr>
      <vt:lpstr>ПОКАЗАТЕЛИ ПРОСТРАНСТВЕННОГО РАЗВИТИЯ ЧЕЛЯБИНСКОЙ ОБЛАСТИ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ponkinaao</dc:creator>
  <cp:lastModifiedBy>ПОНЬКИНА АНАСТАСИЯ ОЛЕГОВНА</cp:lastModifiedBy>
  <cp:revision>1383</cp:revision>
  <cp:lastPrinted>2018-10-25T10:48:55Z</cp:lastPrinted>
  <dcterms:created xsi:type="dcterms:W3CDTF">2018-06-25T05:23:54Z</dcterms:created>
  <dcterms:modified xsi:type="dcterms:W3CDTF">2018-10-25T10:52:15Z</dcterms:modified>
</cp:coreProperties>
</file>